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7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0" r:id="rId23"/>
    <p:sldId id="279"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88" autoAdjust="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227737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427000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42669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110124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62640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93028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390701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149050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36419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116140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254C9-3949-462F-8E81-59E8F0AEBDA1}"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B74AF8-EFC5-4D12-ACBF-D5F99A9952CB}" type="slidenum">
              <a:rPr lang="en-US" smtClean="0"/>
              <a:t>‹#›</a:t>
            </a:fld>
            <a:endParaRPr lang="en-US" dirty="0"/>
          </a:p>
        </p:txBody>
      </p:sp>
    </p:spTree>
    <p:extLst>
      <p:ext uri="{BB962C8B-B14F-4D97-AF65-F5344CB8AC3E}">
        <p14:creationId xmlns:p14="http://schemas.microsoft.com/office/powerpoint/2010/main" val="223621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254C9-3949-462F-8E81-59E8F0AEBDA1}" type="datetimeFigureOut">
              <a:rPr lang="en-US" smtClean="0"/>
              <a:t>9/22/2017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74AF8-EFC5-4D12-ACBF-D5F99A9952CB}" type="slidenum">
              <a:rPr lang="en-US" smtClean="0"/>
              <a:t>‹#›</a:t>
            </a:fld>
            <a:endParaRPr lang="en-US" dirty="0"/>
          </a:p>
        </p:txBody>
      </p:sp>
    </p:spTree>
    <p:extLst>
      <p:ext uri="{BB962C8B-B14F-4D97-AF65-F5344CB8AC3E}">
        <p14:creationId xmlns:p14="http://schemas.microsoft.com/office/powerpoint/2010/main" val="192070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ngensoftware.com/MainSite/wiki.jsp?page=31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ingensoftware.com/MainSite/wiki.jsp?page=15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cid:image001.png@01D3215C.94F8615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cid:image003.png@01D3215D.E67BE23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cid:image004.png@01D3215D.E67BE230"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305800" cy="3733799"/>
          </a:xfrm>
        </p:spPr>
        <p:txBody>
          <a:bodyPr>
            <a:normAutofit fontScale="90000"/>
          </a:bodyPr>
          <a:lstStyle/>
          <a:p>
            <a:pPr algn="l"/>
            <a:r>
              <a:rPr lang="en-US" sz="1400" b="1" dirty="0" smtClean="0">
                <a:latin typeface="Comic Sans MS" panose="030F0702030302020204" pitchFamily="66" charset="0"/>
              </a:rPr>
              <a:t/>
            </a:r>
            <a:br>
              <a:rPr lang="en-US" sz="1400" b="1" dirty="0" smtClean="0">
                <a:latin typeface="Comic Sans MS" panose="030F0702030302020204" pitchFamily="66" charset="0"/>
              </a:rPr>
            </a:br>
            <a:r>
              <a:rPr lang="en-US" sz="1400" b="1" dirty="0">
                <a:latin typeface="Comic Sans MS" panose="030F0702030302020204" pitchFamily="66" charset="0"/>
              </a:rPr>
              <a:t/>
            </a:r>
            <a:br>
              <a:rPr lang="en-US" sz="1400" b="1" dirty="0">
                <a:latin typeface="Comic Sans MS" panose="030F0702030302020204" pitchFamily="66" charset="0"/>
              </a:rPr>
            </a:br>
            <a:r>
              <a:rPr lang="en-US" sz="1400" b="1" dirty="0" smtClean="0">
                <a:latin typeface="Comic Sans MS" panose="030F0702030302020204" pitchFamily="66" charset="0"/>
              </a:rPr>
              <a:t/>
            </a:r>
            <a:br>
              <a:rPr lang="en-US" sz="1400" b="1" dirty="0" smtClean="0">
                <a:latin typeface="Comic Sans MS" panose="030F0702030302020204" pitchFamily="66" charset="0"/>
              </a:rPr>
            </a:br>
            <a:r>
              <a:rPr lang="en-US" sz="1400" b="1" dirty="0">
                <a:latin typeface="Comic Sans MS" panose="030F0702030302020204" pitchFamily="66" charset="0"/>
              </a:rPr>
              <a:t/>
            </a:r>
            <a:br>
              <a:rPr lang="en-US" sz="1400" b="1" dirty="0">
                <a:latin typeface="Comic Sans MS" panose="030F0702030302020204" pitchFamily="66" charset="0"/>
              </a:rPr>
            </a:br>
            <a:r>
              <a:rPr lang="en-US" sz="1400" b="1" dirty="0" smtClean="0">
                <a:latin typeface="Comic Sans MS" panose="030F0702030302020204" pitchFamily="66" charset="0"/>
              </a:rPr>
              <a:t>                                  Welcome to the GLAZE Configurator!</a:t>
            </a:r>
            <a:br>
              <a:rPr lang="en-US" sz="1400" b="1" dirty="0" smtClean="0">
                <a:latin typeface="Comic Sans MS" panose="030F0702030302020204" pitchFamily="66" charset="0"/>
              </a:rPr>
            </a:br>
            <a:r>
              <a:rPr lang="en-US" sz="1400" b="1" dirty="0">
                <a:latin typeface="Comic Sans MS" panose="030F0702030302020204" pitchFamily="66" charset="0"/>
              </a:rPr>
              <a:t/>
            </a:r>
            <a:br>
              <a:rPr lang="en-US" sz="1400" b="1" dirty="0">
                <a:latin typeface="Comic Sans MS" panose="030F0702030302020204" pitchFamily="66" charset="0"/>
              </a:rPr>
            </a:br>
            <a:r>
              <a:rPr lang="en-US" sz="1400" b="1" dirty="0" smtClean="0">
                <a:latin typeface="Comic Sans MS" panose="030F0702030302020204" pitchFamily="66" charset="0"/>
              </a:rPr>
              <a:t>                                   </a:t>
            </a:r>
            <a:r>
              <a:rPr lang="en-US" sz="1400" b="1" u="sng" dirty="0" smtClean="0">
                <a:latin typeface="Comic Sans MS" panose="030F0702030302020204" pitchFamily="66" charset="0"/>
              </a:rPr>
              <a:t>Guide </a:t>
            </a:r>
            <a:r>
              <a:rPr lang="en-US" sz="1400" b="1" u="sng" dirty="0">
                <a:latin typeface="Comic Sans MS" panose="030F0702030302020204" pitchFamily="66" charset="0"/>
              </a:rPr>
              <a:t>for Administrators and Users</a:t>
            </a:r>
            <a:br>
              <a:rPr lang="en-US" sz="1400" b="1" u="sng" dirty="0">
                <a:latin typeface="Comic Sans MS" panose="030F0702030302020204" pitchFamily="66" charset="0"/>
              </a:rPr>
            </a:br>
            <a:r>
              <a:rPr lang="en-US" sz="1400" b="1" u="sng" dirty="0">
                <a:latin typeface="Comic Sans MS" panose="030F0702030302020204" pitchFamily="66" charset="0"/>
              </a:rPr>
              <a:t/>
            </a:r>
            <a:br>
              <a:rPr lang="en-US" sz="1400" b="1" u="sng" dirty="0">
                <a:latin typeface="Comic Sans MS" panose="030F0702030302020204" pitchFamily="66" charset="0"/>
              </a:rPr>
            </a:br>
            <a:r>
              <a:rPr lang="en-US" sz="1400" b="1" dirty="0" smtClean="0">
                <a:latin typeface="Comic Sans MS" panose="030F0702030302020204" pitchFamily="66" charset="0"/>
              </a:rPr>
              <a:t/>
            </a:r>
            <a:br>
              <a:rPr lang="en-US" sz="1400" b="1" dirty="0" smtClean="0">
                <a:latin typeface="Comic Sans MS" panose="030F0702030302020204" pitchFamily="66" charset="0"/>
              </a:rPr>
            </a:br>
            <a:r>
              <a:rPr lang="en-US" sz="1400" b="1" dirty="0" smtClean="0">
                <a:latin typeface="Comic Sans MS" panose="030F0702030302020204" pitchFamily="66" charset="0"/>
              </a:rPr>
              <a:t/>
            </a:r>
            <a:br>
              <a:rPr lang="en-US" sz="1400" b="1" dirty="0" smtClean="0">
                <a:latin typeface="Comic Sans MS" panose="030F0702030302020204" pitchFamily="66" charset="0"/>
              </a:rPr>
            </a:br>
            <a:r>
              <a:rPr lang="en-US" sz="1400" b="1" dirty="0" smtClean="0">
                <a:latin typeface="Comic Sans MS" panose="030F0702030302020204" pitchFamily="66" charset="0"/>
              </a:rPr>
              <a:t>      This power-point was created to help set up your Agency to access GLAZE through Oasis.</a:t>
            </a:r>
            <a:br>
              <a:rPr lang="en-US" sz="1400" b="1" dirty="0" smtClean="0">
                <a:latin typeface="Comic Sans MS" panose="030F0702030302020204" pitchFamily="66" charset="0"/>
              </a:rPr>
            </a:br>
            <a:r>
              <a:rPr lang="en-US" sz="1400" b="1" dirty="0">
                <a:latin typeface="Comic Sans MS" panose="030F0702030302020204" pitchFamily="66" charset="0"/>
              </a:rPr>
              <a:t/>
            </a:r>
            <a:br>
              <a:rPr lang="en-US" sz="1400" b="1" dirty="0">
                <a:latin typeface="Comic Sans MS" panose="030F0702030302020204" pitchFamily="66" charset="0"/>
              </a:rPr>
            </a:br>
            <a:r>
              <a:rPr lang="en-US" sz="1400" b="1" dirty="0" smtClean="0">
                <a:latin typeface="Comic Sans MS" panose="030F0702030302020204" pitchFamily="66" charset="0"/>
              </a:rPr>
              <a:t>  </a:t>
            </a:r>
            <a:br>
              <a:rPr lang="en-US" sz="1400" b="1" dirty="0" smtClean="0">
                <a:latin typeface="Comic Sans MS" panose="030F0702030302020204" pitchFamily="66" charset="0"/>
              </a:rPr>
            </a:br>
            <a:r>
              <a:rPr lang="en-US" sz="1400" b="1" dirty="0" smtClean="0">
                <a:latin typeface="Comic Sans MS" panose="030F0702030302020204" pitchFamily="66" charset="0"/>
              </a:rPr>
              <a:t/>
            </a:r>
            <a:br>
              <a:rPr lang="en-US" sz="1400" b="1" dirty="0" smtClean="0">
                <a:latin typeface="Comic Sans MS" panose="030F0702030302020204" pitchFamily="66" charset="0"/>
              </a:rPr>
            </a:br>
            <a:r>
              <a:rPr lang="en-US" sz="1400" b="1" u="sng" dirty="0" smtClean="0">
                <a:latin typeface="Comic Sans MS" panose="030F0702030302020204" pitchFamily="66" charset="0"/>
              </a:rPr>
              <a:t>Table of Content’s:</a:t>
            </a:r>
            <a:br>
              <a:rPr lang="en-US" sz="1400" b="1" u="sng" dirty="0" smtClean="0">
                <a:latin typeface="Comic Sans MS" panose="030F0702030302020204" pitchFamily="66" charset="0"/>
              </a:rPr>
            </a:br>
            <a:r>
              <a:rPr lang="en-US" sz="1400" dirty="0" smtClean="0">
                <a:latin typeface="Comic Sans MS" panose="030F0702030302020204" pitchFamily="66" charset="0"/>
              </a:rPr>
              <a:t/>
            </a:r>
            <a:br>
              <a:rPr lang="en-US" sz="1400" dirty="0" smtClean="0">
                <a:latin typeface="Comic Sans MS" panose="030F0702030302020204" pitchFamily="66" charset="0"/>
              </a:rPr>
            </a:br>
            <a:r>
              <a:rPr lang="en-US" sz="1600" dirty="0" smtClean="0">
                <a:latin typeface="Comic Sans MS" panose="030F0702030302020204" pitchFamily="66" charset="0"/>
              </a:rPr>
              <a:t>Pg. 2 What Version are you on?</a:t>
            </a:r>
            <a:br>
              <a:rPr lang="en-US" sz="1600" dirty="0" smtClean="0">
                <a:latin typeface="Comic Sans MS" panose="030F0702030302020204" pitchFamily="66" charset="0"/>
              </a:rPr>
            </a:br>
            <a:r>
              <a:rPr lang="en-US" sz="1600" dirty="0" smtClean="0">
                <a:latin typeface="Comic Sans MS" panose="030F0702030302020204" pitchFamily="66" charset="0"/>
              </a:rPr>
              <a:t>Pg. 3-7  How to set the GLAZE Configurator settings</a:t>
            </a:r>
            <a:br>
              <a:rPr lang="en-US" sz="1600" dirty="0" smtClean="0">
                <a:latin typeface="Comic Sans MS" panose="030F0702030302020204" pitchFamily="66" charset="0"/>
              </a:rPr>
            </a:br>
            <a:r>
              <a:rPr lang="en-US" sz="1600" dirty="0" smtClean="0">
                <a:latin typeface="Comic Sans MS" panose="030F0702030302020204" pitchFamily="66" charset="0"/>
              </a:rPr>
              <a:t>Pg. 8-15  </a:t>
            </a:r>
            <a:r>
              <a:rPr lang="en-US" altLang="en-US" sz="1600" dirty="0" smtClean="0">
                <a:latin typeface="Comic Sans MS" panose="030F0702030302020204" pitchFamily="66" charset="0"/>
                <a:ea typeface="Calibri" pitchFamily="34" charset="0"/>
                <a:cs typeface="Times New Roman" pitchFamily="18" charset="0"/>
              </a:rPr>
              <a:t> </a:t>
            </a:r>
            <a:r>
              <a:rPr lang="en-US" altLang="en-US" sz="1600" dirty="0">
                <a:latin typeface="Comic Sans MS" panose="030F0702030302020204" pitchFamily="66" charset="0"/>
                <a:ea typeface="Calibri" pitchFamily="34" charset="0"/>
                <a:cs typeface="Times New Roman" pitchFamily="18" charset="0"/>
              </a:rPr>
              <a:t>How to import the LSI Industries Price List into Oasis</a:t>
            </a:r>
            <a:r>
              <a:rPr lang="en-US" sz="1600" b="1" u="sng" dirty="0" smtClean="0">
                <a:latin typeface="Comic Sans MS" panose="030F0702030302020204" pitchFamily="66" charset="0"/>
              </a:rPr>
              <a:t/>
            </a:r>
            <a:br>
              <a:rPr lang="en-US" sz="1600" b="1" u="sng" dirty="0" smtClean="0">
                <a:latin typeface="Comic Sans MS" panose="030F0702030302020204" pitchFamily="66" charset="0"/>
              </a:rPr>
            </a:br>
            <a:r>
              <a:rPr lang="en-US" sz="1600" dirty="0" smtClean="0">
                <a:latin typeface="Comic Sans MS" panose="030F0702030302020204" pitchFamily="66" charset="0"/>
              </a:rPr>
              <a:t>Pg. 16-21  </a:t>
            </a:r>
            <a:r>
              <a:rPr lang="en-US" sz="1600" dirty="0">
                <a:latin typeface="Comic Sans MS" panose="030F0702030302020204" pitchFamily="66" charset="0"/>
              </a:rPr>
              <a:t>Process for Adding and Locking Users in the </a:t>
            </a:r>
            <a:r>
              <a:rPr lang="en-US" sz="1600" dirty="0" smtClean="0">
                <a:latin typeface="Comic Sans MS" panose="030F0702030302020204" pitchFamily="66" charset="0"/>
              </a:rPr>
              <a:t>GLAZE Configurator</a:t>
            </a:r>
            <a:br>
              <a:rPr lang="en-US" sz="1600" dirty="0" smtClean="0">
                <a:latin typeface="Comic Sans MS" panose="030F0702030302020204" pitchFamily="66" charset="0"/>
              </a:rPr>
            </a:br>
            <a:r>
              <a:rPr lang="en-US" sz="1600" dirty="0" smtClean="0">
                <a:latin typeface="Comic Sans MS" panose="030F0702030302020204" pitchFamily="66" charset="0"/>
              </a:rPr>
              <a:t>Pg. 22-25 Accessing GLAZE from outside of Oasis</a:t>
            </a:r>
            <a:r>
              <a:rPr lang="en-US" sz="1600" dirty="0">
                <a:latin typeface="Comic Sans MS" panose="030F0702030302020204" pitchFamily="66" charset="0"/>
              </a:rPr>
              <a:t/>
            </a:r>
            <a:br>
              <a:rPr lang="en-US" sz="1600" dirty="0">
                <a:latin typeface="Comic Sans MS" panose="030F0702030302020204" pitchFamily="66" charset="0"/>
              </a:rPr>
            </a:br>
            <a:r>
              <a:rPr lang="en-US" sz="1400" b="1" u="sng" dirty="0">
                <a:latin typeface="Comic Sans MS" panose="030F0702030302020204" pitchFamily="66" charset="0"/>
              </a:rPr>
              <a:t/>
            </a:r>
            <a:br>
              <a:rPr lang="en-US" sz="1400" b="1" u="sng" dirty="0">
                <a:latin typeface="Comic Sans MS" panose="030F0702030302020204" pitchFamily="66" charset="0"/>
              </a:rPr>
            </a:br>
            <a:r>
              <a:rPr lang="en-US" sz="1400" b="1" u="sng" dirty="0" smtClean="0">
                <a:latin typeface="Comic Sans MS" panose="030F0702030302020204" pitchFamily="66" charset="0"/>
              </a:rPr>
              <a:t/>
            </a:r>
            <a:br>
              <a:rPr lang="en-US" sz="1400" b="1" u="sng" dirty="0" smtClean="0">
                <a:latin typeface="Comic Sans MS" panose="030F0702030302020204" pitchFamily="66" charset="0"/>
              </a:rPr>
            </a:br>
            <a:r>
              <a:rPr lang="en-US" sz="1400" b="1" u="sng" dirty="0">
                <a:latin typeface="Comic Sans MS" panose="030F0702030302020204" pitchFamily="66" charset="0"/>
              </a:rPr>
              <a:t/>
            </a:r>
            <a:br>
              <a:rPr lang="en-US" sz="1400" b="1" u="sng" dirty="0">
                <a:latin typeface="Comic Sans MS" panose="030F0702030302020204" pitchFamily="66" charset="0"/>
              </a:rPr>
            </a:br>
            <a:r>
              <a:rPr lang="en-US" sz="1400" b="1" u="sng" dirty="0" smtClean="0">
                <a:latin typeface="Comic Sans MS" panose="030F0702030302020204" pitchFamily="66" charset="0"/>
              </a:rPr>
              <a:t/>
            </a:r>
            <a:br>
              <a:rPr lang="en-US" sz="1400" b="1" u="sng" dirty="0" smtClean="0">
                <a:latin typeface="Comic Sans MS" panose="030F0702030302020204" pitchFamily="66" charset="0"/>
              </a:rPr>
            </a:br>
            <a:r>
              <a:rPr lang="en-US" sz="1400" b="1" u="sng" dirty="0">
                <a:latin typeface="Comic Sans MS" panose="030F0702030302020204" pitchFamily="66" charset="0"/>
              </a:rPr>
              <a:t/>
            </a:r>
            <a:br>
              <a:rPr lang="en-US" sz="1400" b="1" u="sng" dirty="0">
                <a:latin typeface="Comic Sans MS" panose="030F0702030302020204" pitchFamily="66" charset="0"/>
              </a:rPr>
            </a:br>
            <a:r>
              <a:rPr lang="en-US" sz="1400" b="1" u="sng" dirty="0">
                <a:latin typeface="Comic Sans MS" panose="030F0702030302020204" pitchFamily="66" charset="0"/>
              </a:rPr>
              <a:t/>
            </a:r>
            <a:br>
              <a:rPr lang="en-US" sz="1400" b="1" u="sng" dirty="0">
                <a:latin typeface="Comic Sans MS" panose="030F0702030302020204" pitchFamily="66" charset="0"/>
              </a:rPr>
            </a:br>
            <a:endParaRPr lang="en-US" sz="1400" b="1" u="sng"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381000"/>
            <a:ext cx="201168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70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38200" y="1752600"/>
            <a:ext cx="2093595" cy="2583180"/>
            <a:chOff x="0" y="0"/>
            <a:chExt cx="2093627" cy="2583305"/>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744"/>
              <a:ext cx="2093627" cy="2193561"/>
            </a:xfrm>
            <a:prstGeom prst="rect">
              <a:avLst/>
            </a:prstGeom>
          </p:spPr>
        </p:pic>
        <p:grpSp>
          <p:nvGrpSpPr>
            <p:cNvPr id="22" name="Group 21"/>
            <p:cNvGrpSpPr/>
            <p:nvPr/>
          </p:nvGrpSpPr>
          <p:grpSpPr>
            <a:xfrm>
              <a:off x="1349115" y="0"/>
              <a:ext cx="202565" cy="834390"/>
              <a:chOff x="0" y="0"/>
              <a:chExt cx="203189" cy="834733"/>
            </a:xfrm>
          </p:grpSpPr>
          <p:cxnSp>
            <p:nvCxnSpPr>
              <p:cNvPr id="23" name="Straight Arrow Connector 22"/>
              <p:cNvCxnSpPr/>
              <p:nvPr/>
            </p:nvCxnSpPr>
            <p:spPr>
              <a:xfrm flipH="1">
                <a:off x="0" y="169888"/>
                <a:ext cx="149860" cy="664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 Box 14"/>
              <p:cNvSpPr txBox="1"/>
              <p:nvPr/>
            </p:nvSpPr>
            <p:spPr>
              <a:xfrm>
                <a:off x="114924" y="0"/>
                <a:ext cx="88265" cy="158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3</a:t>
                </a:r>
              </a:p>
            </p:txBody>
          </p:sp>
        </p:grpSp>
      </p:grpSp>
      <p:grpSp>
        <p:nvGrpSpPr>
          <p:cNvPr id="25" name="Group 24"/>
          <p:cNvGrpSpPr/>
          <p:nvPr/>
        </p:nvGrpSpPr>
        <p:grpSpPr>
          <a:xfrm>
            <a:off x="4267200" y="1317902"/>
            <a:ext cx="3332480" cy="2538095"/>
            <a:chOff x="0" y="0"/>
            <a:chExt cx="3332813" cy="2538335"/>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2042" r="71757" b="74730"/>
            <a:stretch/>
          </p:blipFill>
          <p:spPr bwMode="auto">
            <a:xfrm>
              <a:off x="0" y="834453"/>
              <a:ext cx="3332813" cy="1703882"/>
            </a:xfrm>
            <a:prstGeom prst="rect">
              <a:avLst/>
            </a:prstGeom>
            <a:ln>
              <a:noFill/>
            </a:ln>
            <a:extLst>
              <a:ext uri="{53640926-AAD7-44D8-BBD7-CCE9431645EC}">
                <a14:shadowObscured xmlns:a14="http://schemas.microsoft.com/office/drawing/2010/main"/>
              </a:ext>
            </a:extLst>
          </p:spPr>
        </p:pic>
        <p:grpSp>
          <p:nvGrpSpPr>
            <p:cNvPr id="27" name="Group 26"/>
            <p:cNvGrpSpPr/>
            <p:nvPr/>
          </p:nvGrpSpPr>
          <p:grpSpPr>
            <a:xfrm>
              <a:off x="94938" y="0"/>
              <a:ext cx="202565" cy="834390"/>
              <a:chOff x="0" y="0"/>
              <a:chExt cx="203189" cy="834733"/>
            </a:xfrm>
          </p:grpSpPr>
          <p:cxnSp>
            <p:nvCxnSpPr>
              <p:cNvPr id="34" name="Straight Arrow Connector 33"/>
              <p:cNvCxnSpPr/>
              <p:nvPr/>
            </p:nvCxnSpPr>
            <p:spPr>
              <a:xfrm flipH="1">
                <a:off x="0" y="169888"/>
                <a:ext cx="149860" cy="664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Text Box 18"/>
              <p:cNvSpPr txBox="1"/>
              <p:nvPr/>
            </p:nvSpPr>
            <p:spPr>
              <a:xfrm>
                <a:off x="114924" y="0"/>
                <a:ext cx="88265" cy="158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4</a:t>
                </a:r>
              </a:p>
            </p:txBody>
          </p:sp>
        </p:grpSp>
        <p:grpSp>
          <p:nvGrpSpPr>
            <p:cNvPr id="28" name="Group 27"/>
            <p:cNvGrpSpPr/>
            <p:nvPr/>
          </p:nvGrpSpPr>
          <p:grpSpPr>
            <a:xfrm>
              <a:off x="484682" y="234846"/>
              <a:ext cx="202565" cy="834390"/>
              <a:chOff x="0" y="0"/>
              <a:chExt cx="203189" cy="834733"/>
            </a:xfrm>
          </p:grpSpPr>
          <p:cxnSp>
            <p:nvCxnSpPr>
              <p:cNvPr id="32" name="Straight Arrow Connector 31"/>
              <p:cNvCxnSpPr/>
              <p:nvPr/>
            </p:nvCxnSpPr>
            <p:spPr>
              <a:xfrm flipH="1">
                <a:off x="0" y="169888"/>
                <a:ext cx="149860" cy="664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Text Box 23"/>
              <p:cNvSpPr txBox="1"/>
              <p:nvPr/>
            </p:nvSpPr>
            <p:spPr>
              <a:xfrm>
                <a:off x="114924" y="0"/>
                <a:ext cx="88265" cy="158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5</a:t>
                </a:r>
              </a:p>
            </p:txBody>
          </p:sp>
        </p:grpSp>
        <p:grpSp>
          <p:nvGrpSpPr>
            <p:cNvPr id="29" name="Group 28"/>
            <p:cNvGrpSpPr/>
            <p:nvPr/>
          </p:nvGrpSpPr>
          <p:grpSpPr>
            <a:xfrm>
              <a:off x="1344118" y="204866"/>
              <a:ext cx="202565" cy="834390"/>
              <a:chOff x="0" y="0"/>
              <a:chExt cx="203189" cy="834733"/>
            </a:xfrm>
          </p:grpSpPr>
          <p:cxnSp>
            <p:nvCxnSpPr>
              <p:cNvPr id="30" name="Straight Arrow Connector 29"/>
              <p:cNvCxnSpPr/>
              <p:nvPr/>
            </p:nvCxnSpPr>
            <p:spPr>
              <a:xfrm flipH="1">
                <a:off x="0" y="169888"/>
                <a:ext cx="149860" cy="664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 Box 26"/>
              <p:cNvSpPr txBox="1"/>
              <p:nvPr/>
            </p:nvSpPr>
            <p:spPr>
              <a:xfrm>
                <a:off x="114924" y="0"/>
                <a:ext cx="88265" cy="158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6</a:t>
                </a:r>
              </a:p>
            </p:txBody>
          </p:sp>
        </p:grpSp>
      </p:grpSp>
      <p:sp>
        <p:nvSpPr>
          <p:cNvPr id="36" name="Rectangle 39"/>
          <p:cNvSpPr>
            <a:spLocks noChangeArrowheads="1"/>
          </p:cNvSpPr>
          <p:nvPr/>
        </p:nvSpPr>
        <p:spPr bwMode="auto">
          <a:xfrm>
            <a:off x="0" y="290109"/>
            <a:ext cx="92202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algn="just" defTabSz="914400" rtl="0" eaLnBrk="1" fontAlgn="base" latinLnBrk="0" hangingPunct="1">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3</a:t>
            </a:r>
            <a:r>
              <a:rPr kumimoji="0" lang="en-US" altLang="en-US" sz="110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 Select LSI Industries </a:t>
            </a:r>
            <a:endParaRPr kumimoji="0" lang="en-US" altLang="en-US" sz="1100" i="0" u="none" strike="noStrike" cap="none" normalizeH="0" baseline="0" dirty="0" smtClean="0">
              <a:ln>
                <a:noFill/>
              </a:ln>
              <a:solidFill>
                <a:schemeClr val="tx1"/>
              </a:solidFill>
              <a:effectLst/>
              <a:latin typeface="Comic Sans MS" panose="030F0702030302020204" pitchFamily="66"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10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4. From the menu on the top left, click File</a:t>
            </a:r>
            <a:endParaRPr kumimoji="0" lang="en-US" altLang="en-US" sz="1100" i="0" u="none" strike="noStrike" cap="none" normalizeH="0" baseline="0" dirty="0" smtClean="0">
              <a:ln>
                <a:noFill/>
              </a:ln>
              <a:solidFill>
                <a:schemeClr val="tx1"/>
              </a:solidFill>
              <a:effectLst/>
              <a:latin typeface="Comic Sans MS" panose="030F0702030302020204" pitchFamily="66"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10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5. On the drop down menu point to New</a:t>
            </a:r>
            <a:endParaRPr kumimoji="0" lang="en-US" altLang="en-US" sz="1100" i="0" u="none" strike="noStrike" cap="none" normalizeH="0" baseline="0" dirty="0" smtClean="0">
              <a:ln>
                <a:noFill/>
              </a:ln>
              <a:solidFill>
                <a:schemeClr val="tx1"/>
              </a:solidFill>
              <a:effectLst/>
              <a:latin typeface="Comic Sans MS" panose="030F0702030302020204" pitchFamily="66" charset="0"/>
            </a:endParaRPr>
          </a:p>
          <a:p>
            <a:pPr eaLnBrk="0" hangingPunct="0"/>
            <a:r>
              <a:rPr lang="en-US" altLang="en-US" sz="1100" dirty="0" smtClean="0">
                <a:latin typeface="Comic Sans MS" panose="030F0702030302020204" pitchFamily="66" charset="0"/>
                <a:ea typeface="Calibri" pitchFamily="34" charset="0"/>
                <a:cs typeface="Times New Roman" pitchFamily="18" charset="0"/>
              </a:rPr>
              <a:t>6. Click </a:t>
            </a:r>
            <a:r>
              <a:rPr lang="en-US" altLang="en-US" sz="1100" dirty="0">
                <a:latin typeface="Comic Sans MS" panose="030F0702030302020204" pitchFamily="66" charset="0"/>
                <a:ea typeface="Calibri" pitchFamily="34" charset="0"/>
                <a:cs typeface="Times New Roman" pitchFamily="18" charset="0"/>
              </a:rPr>
              <a:t>New Price </a:t>
            </a:r>
            <a:r>
              <a:rPr lang="en-US" altLang="en-US" sz="1100" dirty="0" smtClean="0">
                <a:latin typeface="Comic Sans MS" panose="030F0702030302020204" pitchFamily="66" charset="0"/>
                <a:ea typeface="Calibri" pitchFamily="34" charset="0"/>
                <a:cs typeface="Times New Roman" pitchFamily="18" charset="0"/>
              </a:rPr>
              <a:t>List</a:t>
            </a:r>
            <a:endParaRPr lang="en-US" altLang="en-US" sz="110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smtClean="0">
              <a:ln>
                <a:noFill/>
              </a:ln>
              <a:solidFill>
                <a:schemeClr val="tx1"/>
              </a:solidFill>
              <a:effectLst/>
            </a:endParaRPr>
          </a:p>
        </p:txBody>
      </p:sp>
      <p:sp>
        <p:nvSpPr>
          <p:cNvPr id="37" name="Rectangle 44"/>
          <p:cNvSpPr>
            <a:spLocks noChangeArrowheads="1"/>
          </p:cNvSpPr>
          <p:nvPr/>
        </p:nvSpPr>
        <p:spPr bwMode="auto">
          <a:xfrm>
            <a:off x="457200" y="187896"/>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2812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38100" y="282460"/>
            <a:ext cx="9220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7. Enter a name for the price list</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8. Enter a description for the price list</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9. Click Save and close in the bottom left corner.</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10.</a:t>
            </a:r>
            <a:r>
              <a:rPr kumimoji="0" lang="en-US" altLang="en-US" sz="1100" b="0" i="0" u="none" strike="noStrike" cap="none" normalizeH="0" dirty="0" smtClean="0">
                <a:ln>
                  <a:noFill/>
                </a:ln>
                <a:solidFill>
                  <a:schemeClr val="tx1"/>
                </a:solidFill>
                <a:effectLst/>
                <a:latin typeface="Comic Sans MS" panose="030F0702030302020204" pitchFamily="66" charset="0"/>
                <a:ea typeface="Calibri" pitchFamily="34" charset="0"/>
                <a:cs typeface="Times New Roman" pitchFamily="18" charset="0"/>
              </a:rPr>
              <a:t> </a:t>
            </a: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Click the Cancel button on the popup about the effective date</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11. Click the Make Active button on the popup about activating the price list.</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p:txBody>
      </p:sp>
      <p:grpSp>
        <p:nvGrpSpPr>
          <p:cNvPr id="3" name="Group 2"/>
          <p:cNvGrpSpPr/>
          <p:nvPr/>
        </p:nvGrpSpPr>
        <p:grpSpPr>
          <a:xfrm>
            <a:off x="1068705" y="1823085"/>
            <a:ext cx="5760720" cy="3276600"/>
            <a:chOff x="0" y="124918"/>
            <a:chExt cx="5851161" cy="327784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669"/>
              <a:ext cx="5851161" cy="2898098"/>
            </a:xfrm>
            <a:prstGeom prst="rect">
              <a:avLst/>
            </a:prstGeom>
          </p:spPr>
        </p:pic>
        <p:grpSp>
          <p:nvGrpSpPr>
            <p:cNvPr id="5" name="Group 4"/>
            <p:cNvGrpSpPr/>
            <p:nvPr/>
          </p:nvGrpSpPr>
          <p:grpSpPr>
            <a:xfrm>
              <a:off x="1034322" y="164892"/>
              <a:ext cx="207551" cy="954020"/>
              <a:chOff x="0" y="0"/>
              <a:chExt cx="207551" cy="954020"/>
            </a:xfrm>
          </p:grpSpPr>
          <p:cxnSp>
            <p:nvCxnSpPr>
              <p:cNvPr id="12" name="Straight Arrow Connector 11"/>
              <p:cNvCxnSpPr/>
              <p:nvPr/>
            </p:nvCxnSpPr>
            <p:spPr>
              <a:xfrm flipH="1">
                <a:off x="0" y="184879"/>
                <a:ext cx="149900" cy="7691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 Box 31"/>
              <p:cNvSpPr txBox="1"/>
              <p:nvPr/>
            </p:nvSpPr>
            <p:spPr>
              <a:xfrm>
                <a:off x="119921" y="0"/>
                <a:ext cx="87630" cy="184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7</a:t>
                </a:r>
              </a:p>
            </p:txBody>
          </p:sp>
        </p:grpSp>
        <p:grpSp>
          <p:nvGrpSpPr>
            <p:cNvPr id="6" name="Group 5"/>
            <p:cNvGrpSpPr/>
            <p:nvPr/>
          </p:nvGrpSpPr>
          <p:grpSpPr>
            <a:xfrm>
              <a:off x="1244184" y="124918"/>
              <a:ext cx="632273" cy="1219200"/>
              <a:chOff x="0" y="0"/>
              <a:chExt cx="632273" cy="1219200"/>
            </a:xfrm>
          </p:grpSpPr>
          <p:sp>
            <p:nvSpPr>
              <p:cNvPr id="10" name="Text Box 32"/>
              <p:cNvSpPr txBox="1"/>
              <p:nvPr/>
            </p:nvSpPr>
            <p:spPr>
              <a:xfrm>
                <a:off x="544643" y="0"/>
                <a:ext cx="87630" cy="184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8</a:t>
                </a:r>
              </a:p>
            </p:txBody>
          </p:sp>
          <p:cxnSp>
            <p:nvCxnSpPr>
              <p:cNvPr id="11" name="Straight Arrow Connector 10"/>
              <p:cNvCxnSpPr/>
              <p:nvPr/>
            </p:nvCxnSpPr>
            <p:spPr>
              <a:xfrm flipH="1">
                <a:off x="0" y="194872"/>
                <a:ext cx="541864" cy="10243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7" name="Group 6"/>
            <p:cNvGrpSpPr/>
            <p:nvPr/>
          </p:nvGrpSpPr>
          <p:grpSpPr>
            <a:xfrm>
              <a:off x="574623" y="2328472"/>
              <a:ext cx="1728689" cy="903980"/>
              <a:chOff x="0" y="0"/>
              <a:chExt cx="1728689" cy="903980"/>
            </a:xfrm>
          </p:grpSpPr>
          <p:sp>
            <p:nvSpPr>
              <p:cNvPr id="8" name="Text Box 33"/>
              <p:cNvSpPr txBox="1"/>
              <p:nvPr/>
            </p:nvSpPr>
            <p:spPr>
              <a:xfrm>
                <a:off x="1548984" y="0"/>
                <a:ext cx="179705" cy="1797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9</a:t>
                </a:r>
              </a:p>
            </p:txBody>
          </p:sp>
          <p:cxnSp>
            <p:nvCxnSpPr>
              <p:cNvPr id="9" name="Straight Arrow Connector 8"/>
              <p:cNvCxnSpPr/>
              <p:nvPr/>
            </p:nvCxnSpPr>
            <p:spPr>
              <a:xfrm flipH="1">
                <a:off x="0" y="129915"/>
                <a:ext cx="1543685" cy="7740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
        <p:nvSpPr>
          <p:cNvPr id="14" name="Rectangle 1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988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79446" y="533400"/>
            <a:ext cx="413606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12. To see the new price list, double click on LSI Industries</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rPr>
              <a:t>13.  Click</a:t>
            </a:r>
            <a:r>
              <a:rPr kumimoji="0" lang="en-US" altLang="en-US" sz="1100" b="0" i="0" u="none" strike="noStrike" cap="none" normalizeH="0" dirty="0" smtClean="0">
                <a:ln>
                  <a:noFill/>
                </a:ln>
                <a:solidFill>
                  <a:schemeClr val="tx1"/>
                </a:solidFill>
                <a:effectLst/>
                <a:latin typeface="Comic Sans MS" panose="030F0702030302020204" pitchFamily="66" charset="0"/>
              </a:rPr>
              <a:t> once on the new price list to select it</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p:txBody>
      </p:sp>
      <p:grpSp>
        <p:nvGrpSpPr>
          <p:cNvPr id="3" name="Group 2"/>
          <p:cNvGrpSpPr/>
          <p:nvPr/>
        </p:nvGrpSpPr>
        <p:grpSpPr>
          <a:xfrm>
            <a:off x="1068705" y="1524000"/>
            <a:ext cx="5741035" cy="2722880"/>
            <a:chOff x="0" y="0"/>
            <a:chExt cx="5741233" cy="272321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744"/>
              <a:ext cx="5741233" cy="2333469"/>
            </a:xfrm>
            <a:prstGeom prst="rect">
              <a:avLst/>
            </a:prstGeom>
          </p:spPr>
        </p:pic>
        <p:grpSp>
          <p:nvGrpSpPr>
            <p:cNvPr id="5" name="Group 4"/>
            <p:cNvGrpSpPr/>
            <p:nvPr/>
          </p:nvGrpSpPr>
          <p:grpSpPr>
            <a:xfrm>
              <a:off x="1818807" y="0"/>
              <a:ext cx="798195" cy="1068070"/>
              <a:chOff x="0" y="0"/>
              <a:chExt cx="798226" cy="1068496"/>
            </a:xfrm>
          </p:grpSpPr>
          <p:sp>
            <p:nvSpPr>
              <p:cNvPr id="9" name="Text Box 61"/>
              <p:cNvSpPr txBox="1"/>
              <p:nvPr/>
            </p:nvSpPr>
            <p:spPr>
              <a:xfrm>
                <a:off x="569626" y="0"/>
                <a:ext cx="228600" cy="149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12</a:t>
                </a:r>
              </a:p>
            </p:txBody>
          </p:sp>
          <p:cxnSp>
            <p:nvCxnSpPr>
              <p:cNvPr id="10" name="Straight Arrow Connector 9"/>
              <p:cNvCxnSpPr/>
              <p:nvPr/>
            </p:nvCxnSpPr>
            <p:spPr>
              <a:xfrm flipH="1">
                <a:off x="0" y="164891"/>
                <a:ext cx="614045" cy="9036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6" name="Group 5"/>
            <p:cNvGrpSpPr/>
            <p:nvPr/>
          </p:nvGrpSpPr>
          <p:grpSpPr>
            <a:xfrm>
              <a:off x="1818807" y="0"/>
              <a:ext cx="1428115" cy="2496820"/>
              <a:chOff x="0" y="0"/>
              <a:chExt cx="1428250" cy="2496997"/>
            </a:xfrm>
          </p:grpSpPr>
          <p:cxnSp>
            <p:nvCxnSpPr>
              <p:cNvPr id="7" name="Straight Arrow Connector 6"/>
              <p:cNvCxnSpPr/>
              <p:nvPr/>
            </p:nvCxnSpPr>
            <p:spPr>
              <a:xfrm flipH="1">
                <a:off x="0" y="179882"/>
                <a:ext cx="1248410" cy="23171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 Box 55"/>
              <p:cNvSpPr txBox="1"/>
              <p:nvPr/>
            </p:nvSpPr>
            <p:spPr>
              <a:xfrm>
                <a:off x="1249180" y="0"/>
                <a:ext cx="179070" cy="1790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13</a:t>
                </a:r>
              </a:p>
            </p:txBody>
          </p:sp>
        </p:grpSp>
      </p:grpSp>
    </p:spTree>
    <p:extLst>
      <p:ext uri="{BB962C8B-B14F-4D97-AF65-F5344CB8AC3E}">
        <p14:creationId xmlns:p14="http://schemas.microsoft.com/office/powerpoint/2010/main" val="67767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3"/>
          <p:cNvSpPr>
            <a:spLocks noChangeArrowheads="1"/>
          </p:cNvSpPr>
          <p:nvPr/>
        </p:nvSpPr>
        <p:spPr bwMode="auto">
          <a:xfrm>
            <a:off x="33867" y="391124"/>
            <a:ext cx="57663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14. With the new price list selected, click Tools on the menu on the top left of Oasis.</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15. Click Update Pricing on the dropdown menu</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4" name="Group 13"/>
          <p:cNvGrpSpPr/>
          <p:nvPr/>
        </p:nvGrpSpPr>
        <p:grpSpPr>
          <a:xfrm>
            <a:off x="1121410" y="1231265"/>
            <a:ext cx="3931920" cy="2172970"/>
            <a:chOff x="0" y="0"/>
            <a:chExt cx="3627620" cy="2068643"/>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63520" b="72838"/>
            <a:stretch/>
          </p:blipFill>
          <p:spPr bwMode="auto">
            <a:xfrm>
              <a:off x="0" y="389744"/>
              <a:ext cx="3627620" cy="1678899"/>
            </a:xfrm>
            <a:prstGeom prst="rect">
              <a:avLst/>
            </a:prstGeom>
            <a:ln>
              <a:noFill/>
            </a:ln>
            <a:extLst>
              <a:ext uri="{53640926-AAD7-44D8-BBD7-CCE9431645EC}">
                <a14:shadowObscured xmlns:a14="http://schemas.microsoft.com/office/drawing/2010/main"/>
              </a:ext>
            </a:extLst>
          </p:spPr>
        </p:pic>
        <p:grpSp>
          <p:nvGrpSpPr>
            <p:cNvPr id="16" name="Group 15"/>
            <p:cNvGrpSpPr/>
            <p:nvPr/>
          </p:nvGrpSpPr>
          <p:grpSpPr>
            <a:xfrm>
              <a:off x="399738" y="0"/>
              <a:ext cx="1713698" cy="863964"/>
              <a:chOff x="0" y="0"/>
              <a:chExt cx="1713698" cy="863964"/>
            </a:xfrm>
          </p:grpSpPr>
          <p:grpSp>
            <p:nvGrpSpPr>
              <p:cNvPr id="17" name="Group 16"/>
              <p:cNvGrpSpPr/>
              <p:nvPr/>
            </p:nvGrpSpPr>
            <p:grpSpPr>
              <a:xfrm>
                <a:off x="0" y="0"/>
                <a:ext cx="619416" cy="533358"/>
                <a:chOff x="0" y="0"/>
                <a:chExt cx="619416" cy="533358"/>
              </a:xfrm>
            </p:grpSpPr>
            <p:sp>
              <p:nvSpPr>
                <p:cNvPr id="21" name="Text Box 58"/>
                <p:cNvSpPr txBox="1"/>
                <p:nvPr/>
              </p:nvSpPr>
              <p:spPr>
                <a:xfrm>
                  <a:off x="439711" y="0"/>
                  <a:ext cx="179705" cy="1797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14</a:t>
                  </a:r>
                </a:p>
              </p:txBody>
            </p:sp>
            <p:cxnSp>
              <p:nvCxnSpPr>
                <p:cNvPr id="22" name="Straight Arrow Connector 21"/>
                <p:cNvCxnSpPr/>
                <p:nvPr/>
              </p:nvCxnSpPr>
              <p:spPr>
                <a:xfrm flipH="1">
                  <a:off x="0" y="179882"/>
                  <a:ext cx="439711" cy="3534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8" name="Group 17"/>
              <p:cNvGrpSpPr/>
              <p:nvPr/>
            </p:nvGrpSpPr>
            <p:grpSpPr>
              <a:xfrm>
                <a:off x="334780" y="99935"/>
                <a:ext cx="1378918" cy="764029"/>
                <a:chOff x="0" y="0"/>
                <a:chExt cx="1378918" cy="764029"/>
              </a:xfrm>
            </p:grpSpPr>
            <p:sp>
              <p:nvSpPr>
                <p:cNvPr id="19" name="Text Box 57"/>
                <p:cNvSpPr txBox="1"/>
                <p:nvPr/>
              </p:nvSpPr>
              <p:spPr>
                <a:xfrm>
                  <a:off x="1199213" y="0"/>
                  <a:ext cx="179705" cy="1797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15</a:t>
                  </a:r>
                </a:p>
              </p:txBody>
            </p:sp>
            <p:cxnSp>
              <p:nvCxnSpPr>
                <p:cNvPr id="20" name="Straight Arrow Connector 19"/>
                <p:cNvCxnSpPr/>
                <p:nvPr/>
              </p:nvCxnSpPr>
              <p:spPr>
                <a:xfrm flipH="1">
                  <a:off x="0" y="144904"/>
                  <a:ext cx="1233806" cy="619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grpSp>
      <p:sp>
        <p:nvSpPr>
          <p:cNvPr id="23" name="Rectangle 2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990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67" y="4800600"/>
            <a:ext cx="28098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91" y="1964267"/>
            <a:ext cx="3019425" cy="828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1609" y="771436"/>
            <a:ext cx="663835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16.  You should see a download message at the bottom right side of your screen as shown below</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17.  Watch for the next message to appear in the same place. It will only appear for a few seconds</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p:txBody>
      </p:sp>
      <p:sp>
        <p:nvSpPr>
          <p:cNvPr id="3" name="Rectangle 4"/>
          <p:cNvSpPr>
            <a:spLocks noChangeArrowheads="1"/>
          </p:cNvSpPr>
          <p:nvPr/>
        </p:nvSpPr>
        <p:spPr bwMode="auto">
          <a:xfrm>
            <a:off x="0" y="3496326"/>
            <a:ext cx="5698996"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18.  When you see the message shown below, the price list has finished downloading.</a:t>
            </a:r>
            <a:endParaRPr kumimoji="0" lang="en-US" altLang="en-US" sz="6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676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59131" y="2434897"/>
            <a:ext cx="1852295" cy="2027555"/>
            <a:chOff x="0" y="0"/>
            <a:chExt cx="1853274" cy="2028669"/>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r="5534"/>
            <a:stretch/>
          </p:blipFill>
          <p:spPr bwMode="auto">
            <a:xfrm>
              <a:off x="0" y="329783"/>
              <a:ext cx="1194217" cy="1698886"/>
            </a:xfrm>
            <a:prstGeom prst="rect">
              <a:avLst/>
            </a:prstGeom>
            <a:ln>
              <a:noFill/>
            </a:ln>
            <a:extLst>
              <a:ext uri="{53640926-AAD7-44D8-BBD7-CCE9431645EC}">
                <a14:shadowObscured xmlns:a14="http://schemas.microsoft.com/office/drawing/2010/main"/>
              </a:ext>
            </a:extLst>
          </p:spPr>
        </p:pic>
        <p:grpSp>
          <p:nvGrpSpPr>
            <p:cNvPr id="20" name="Group 19"/>
            <p:cNvGrpSpPr/>
            <p:nvPr/>
          </p:nvGrpSpPr>
          <p:grpSpPr>
            <a:xfrm>
              <a:off x="869430" y="849442"/>
              <a:ext cx="983844" cy="903189"/>
              <a:chOff x="0" y="0"/>
              <a:chExt cx="983844" cy="903189"/>
            </a:xfrm>
          </p:grpSpPr>
          <p:cxnSp>
            <p:nvCxnSpPr>
              <p:cNvPr id="24" name="Straight Arrow Connector 23"/>
              <p:cNvCxnSpPr/>
              <p:nvPr/>
            </p:nvCxnSpPr>
            <p:spPr>
              <a:xfrm flipH="1">
                <a:off x="0" y="159895"/>
                <a:ext cx="839449" cy="7432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 Box 99"/>
              <p:cNvSpPr txBox="1"/>
              <p:nvPr/>
            </p:nvSpPr>
            <p:spPr>
              <a:xfrm>
                <a:off x="824459" y="0"/>
                <a:ext cx="159385" cy="1797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21</a:t>
                </a:r>
              </a:p>
            </p:txBody>
          </p:sp>
        </p:grpSp>
        <p:grpSp>
          <p:nvGrpSpPr>
            <p:cNvPr id="21" name="Group 20"/>
            <p:cNvGrpSpPr/>
            <p:nvPr/>
          </p:nvGrpSpPr>
          <p:grpSpPr>
            <a:xfrm>
              <a:off x="154899" y="0"/>
              <a:ext cx="664053" cy="467849"/>
              <a:chOff x="0" y="0"/>
              <a:chExt cx="664053" cy="467849"/>
            </a:xfrm>
          </p:grpSpPr>
          <p:cxnSp>
            <p:nvCxnSpPr>
              <p:cNvPr id="22" name="Straight Arrow Connector 21"/>
              <p:cNvCxnSpPr/>
              <p:nvPr/>
            </p:nvCxnSpPr>
            <p:spPr>
              <a:xfrm flipH="1">
                <a:off x="0" y="144905"/>
                <a:ext cx="504667" cy="3229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 Box 104"/>
              <p:cNvSpPr txBox="1"/>
              <p:nvPr/>
            </p:nvSpPr>
            <p:spPr>
              <a:xfrm>
                <a:off x="504668" y="0"/>
                <a:ext cx="159385" cy="1797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20</a:t>
                </a:r>
              </a:p>
            </p:txBody>
          </p:sp>
        </p:grpSp>
      </p:grpSp>
      <p:grpSp>
        <p:nvGrpSpPr>
          <p:cNvPr id="26" name="Group 25"/>
          <p:cNvGrpSpPr/>
          <p:nvPr/>
        </p:nvGrpSpPr>
        <p:grpSpPr>
          <a:xfrm>
            <a:off x="4191000" y="3886200"/>
            <a:ext cx="3503295" cy="1337310"/>
            <a:chOff x="0" y="0"/>
            <a:chExt cx="3503295" cy="133731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2612"/>
            <a:stretch/>
          </p:blipFill>
          <p:spPr bwMode="auto">
            <a:xfrm>
              <a:off x="0" y="365760"/>
              <a:ext cx="3503295" cy="971550"/>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594485" y="0"/>
              <a:ext cx="1497330" cy="1097280"/>
              <a:chOff x="0" y="0"/>
              <a:chExt cx="1497330" cy="1097280"/>
            </a:xfrm>
          </p:grpSpPr>
          <p:cxnSp>
            <p:nvCxnSpPr>
              <p:cNvPr id="29" name="Straight Arrow Connector 28"/>
              <p:cNvCxnSpPr/>
              <p:nvPr/>
            </p:nvCxnSpPr>
            <p:spPr>
              <a:xfrm>
                <a:off x="377190" y="217170"/>
                <a:ext cx="1120140" cy="8801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H="1">
                <a:off x="0" y="205740"/>
                <a:ext cx="376555" cy="5613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 Box 80"/>
              <p:cNvSpPr txBox="1"/>
              <p:nvPr/>
            </p:nvSpPr>
            <p:spPr>
              <a:xfrm>
                <a:off x="314325" y="0"/>
                <a:ext cx="159321" cy="1796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smtClean="0">
                    <a:effectLst/>
                    <a:ea typeface="Calibri"/>
                    <a:cs typeface="Times New Roman"/>
                  </a:rPr>
                  <a:t>22</a:t>
                </a:r>
                <a:endParaRPr lang="en-US" sz="1100" dirty="0">
                  <a:effectLst/>
                  <a:ea typeface="Calibri"/>
                  <a:cs typeface="Times New Roman"/>
                </a:endParaRPr>
              </a:p>
            </p:txBody>
          </p:sp>
        </p:grpSp>
      </p:grpSp>
      <p:sp>
        <p:nvSpPr>
          <p:cNvPr id="32" name="Rectangle 34"/>
          <p:cNvSpPr>
            <a:spLocks noChangeArrowheads="1"/>
          </p:cNvSpPr>
          <p:nvPr/>
        </p:nvSpPr>
        <p:spPr bwMode="auto">
          <a:xfrm>
            <a:off x="1" y="1122402"/>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19.  Double click on the new price list to open it</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20.  From the Price List tab of the Price list, click File on the top menu to display a dropdown menu</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21.  Select discover data to remove any unused columns and display all used columns</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22.  In the header of the price list enter into the Effective End field the same date that is displayed in the Effective End date of the price list.</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p:txBody>
      </p:sp>
      <p:sp>
        <p:nvSpPr>
          <p:cNvPr id="33" name="Rectangle 3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1267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514600"/>
            <a:ext cx="5562600" cy="646331"/>
          </a:xfrm>
          <a:prstGeom prst="rect">
            <a:avLst/>
          </a:prstGeom>
        </p:spPr>
        <p:txBody>
          <a:bodyPr wrap="square">
            <a:spAutoFit/>
          </a:bodyPr>
          <a:lstStyle/>
          <a:p>
            <a:pPr algn="ctr"/>
            <a:r>
              <a:rPr lang="en-US" dirty="0" smtClean="0">
                <a:latin typeface="Comic Sans MS" panose="030F0702030302020204" pitchFamily="66" charset="0"/>
              </a:rPr>
              <a:t>Process for Adding </a:t>
            </a:r>
            <a:r>
              <a:rPr lang="en-US" dirty="0">
                <a:latin typeface="Comic Sans MS" panose="030F0702030302020204" pitchFamily="66" charset="0"/>
              </a:rPr>
              <a:t>and </a:t>
            </a:r>
            <a:r>
              <a:rPr lang="en-US" dirty="0" smtClean="0">
                <a:latin typeface="Comic Sans MS" panose="030F0702030302020204" pitchFamily="66" charset="0"/>
              </a:rPr>
              <a:t>Locking </a:t>
            </a:r>
            <a:r>
              <a:rPr lang="en-US" dirty="0">
                <a:latin typeface="Comic Sans MS" panose="030F0702030302020204" pitchFamily="66" charset="0"/>
              </a:rPr>
              <a:t>Users </a:t>
            </a:r>
            <a:r>
              <a:rPr lang="en-US" dirty="0" smtClean="0">
                <a:latin typeface="Comic Sans MS" panose="030F0702030302020204" pitchFamily="66" charset="0"/>
              </a:rPr>
              <a:t>in </a:t>
            </a:r>
            <a:r>
              <a:rPr lang="en-US" dirty="0">
                <a:latin typeface="Comic Sans MS" panose="030F0702030302020204" pitchFamily="66" charset="0"/>
              </a:rPr>
              <a:t>the </a:t>
            </a:r>
            <a:r>
              <a:rPr lang="en-US" dirty="0" smtClean="0">
                <a:latin typeface="Comic Sans MS" panose="030F0702030302020204" pitchFamily="66" charset="0"/>
              </a:rPr>
              <a:t>GLAZE </a:t>
            </a:r>
            <a:r>
              <a:rPr lang="en-US" dirty="0">
                <a:latin typeface="Comic Sans MS" panose="030F0702030302020204" pitchFamily="66" charset="0"/>
              </a:rPr>
              <a:t>Configurator</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57200"/>
            <a:ext cx="8001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88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5" y="131885"/>
            <a:ext cx="91440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7945315" y="1203837"/>
            <a:ext cx="0" cy="457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 name="Rectangle 3"/>
          <p:cNvSpPr/>
          <p:nvPr/>
        </p:nvSpPr>
        <p:spPr>
          <a:xfrm>
            <a:off x="7315200" y="1661037"/>
            <a:ext cx="1569660" cy="261610"/>
          </a:xfrm>
          <a:prstGeom prst="rect">
            <a:avLst/>
          </a:prstGeom>
        </p:spPr>
        <p:txBody>
          <a:bodyPr wrap="none">
            <a:spAutoFit/>
          </a:bodyPr>
          <a:lstStyle/>
          <a:p>
            <a:r>
              <a:rPr lang="en-US" sz="1100" dirty="0">
                <a:latin typeface="Comic Sans MS" panose="030F0702030302020204" pitchFamily="66" charset="0"/>
              </a:rPr>
              <a:t>Click on Organization</a:t>
            </a:r>
            <a:endParaRPr lang="en-US" sz="1100" dirty="0"/>
          </a:p>
        </p:txBody>
      </p:sp>
    </p:spTree>
    <p:extLst>
      <p:ext uri="{BB962C8B-B14F-4D97-AF65-F5344CB8AC3E}">
        <p14:creationId xmlns:p14="http://schemas.microsoft.com/office/powerpoint/2010/main" val="323375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15" y="222738"/>
            <a:ext cx="8875429" cy="617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67654" y="4006334"/>
            <a:ext cx="3261946" cy="261610"/>
          </a:xfrm>
          <a:prstGeom prst="rect">
            <a:avLst/>
          </a:prstGeom>
        </p:spPr>
        <p:txBody>
          <a:bodyPr wrap="square">
            <a:spAutoFit/>
          </a:bodyPr>
          <a:lstStyle/>
          <a:p>
            <a:r>
              <a:rPr lang="en-US" sz="1100" dirty="0" smtClean="0">
                <a:latin typeface="Comic Sans MS" panose="030F0702030302020204" pitchFamily="66" charset="0"/>
              </a:rPr>
              <a:t>Adding a </a:t>
            </a:r>
            <a:r>
              <a:rPr lang="en-US" sz="1100" dirty="0">
                <a:latin typeface="Comic Sans MS" panose="030F0702030302020204" pitchFamily="66" charset="0"/>
              </a:rPr>
              <a:t>User: Select the Add User button</a:t>
            </a:r>
          </a:p>
        </p:txBody>
      </p:sp>
      <p:cxnSp>
        <p:nvCxnSpPr>
          <p:cNvPr id="4" name="Straight Arrow Connector 3"/>
          <p:cNvCxnSpPr/>
          <p:nvPr/>
        </p:nvCxnSpPr>
        <p:spPr>
          <a:xfrm flipV="1">
            <a:off x="6934200" y="3566774"/>
            <a:ext cx="0" cy="48946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7892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285"/>
            <a:ext cx="887239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3962400" y="4484848"/>
            <a:ext cx="1104900" cy="8491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 name="TextBox 3"/>
          <p:cNvSpPr txBox="1"/>
          <p:nvPr/>
        </p:nvSpPr>
        <p:spPr>
          <a:xfrm>
            <a:off x="3089031" y="5252710"/>
            <a:ext cx="3276600" cy="261610"/>
          </a:xfrm>
          <a:prstGeom prst="rect">
            <a:avLst/>
          </a:prstGeom>
          <a:noFill/>
        </p:spPr>
        <p:txBody>
          <a:bodyPr wrap="square" rtlCol="0">
            <a:spAutoFit/>
          </a:bodyPr>
          <a:lstStyle/>
          <a:p>
            <a:r>
              <a:rPr lang="en-US" sz="1100" dirty="0" smtClean="0">
                <a:latin typeface="Comic Sans MS" panose="030F0702030302020204" pitchFamily="66" charset="0"/>
              </a:rPr>
              <a:t>Fill out all field’s and Select Add</a:t>
            </a:r>
            <a:endParaRPr lang="en-US" sz="1100" dirty="0">
              <a:latin typeface="Comic Sans MS" panose="030F0702030302020204" pitchFamily="66" charset="0"/>
            </a:endParaRPr>
          </a:p>
        </p:txBody>
      </p:sp>
    </p:spTree>
    <p:extLst>
      <p:ext uri="{BB962C8B-B14F-4D97-AF65-F5344CB8AC3E}">
        <p14:creationId xmlns:p14="http://schemas.microsoft.com/office/powerpoint/2010/main" val="151226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7850" y="877765"/>
            <a:ext cx="4705350" cy="3105150"/>
          </a:xfrm>
          <a:prstGeom prst="rect">
            <a:avLst/>
          </a:prstGeom>
        </p:spPr>
      </p:pic>
      <p:sp>
        <p:nvSpPr>
          <p:cNvPr id="3" name="Oval 2"/>
          <p:cNvSpPr/>
          <p:nvPr/>
        </p:nvSpPr>
        <p:spPr>
          <a:xfrm>
            <a:off x="5410200" y="3270738"/>
            <a:ext cx="1143000" cy="74295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TextBox 3"/>
          <p:cNvSpPr txBox="1"/>
          <p:nvPr/>
        </p:nvSpPr>
        <p:spPr>
          <a:xfrm>
            <a:off x="1447800" y="152400"/>
            <a:ext cx="6553200" cy="369332"/>
          </a:xfrm>
          <a:prstGeom prst="rect">
            <a:avLst/>
          </a:prstGeom>
          <a:noFill/>
        </p:spPr>
        <p:txBody>
          <a:bodyPr wrap="square" rtlCol="0">
            <a:spAutoFit/>
          </a:bodyPr>
          <a:lstStyle/>
          <a:p>
            <a:r>
              <a:rPr lang="en-US" dirty="0" smtClean="0">
                <a:latin typeface="Comic Sans MS" panose="030F0702030302020204" pitchFamily="66" charset="0"/>
              </a:rPr>
              <a:t>Your Oasis Version must be W733B1 or Greater Link below</a:t>
            </a:r>
            <a:endParaRPr lang="en-US" dirty="0">
              <a:latin typeface="Comic Sans MS" panose="030F0702030302020204" pitchFamily="66" charset="0"/>
            </a:endParaRPr>
          </a:p>
        </p:txBody>
      </p:sp>
      <p:cxnSp>
        <p:nvCxnSpPr>
          <p:cNvPr id="6" name="Straight Arrow Connector 5"/>
          <p:cNvCxnSpPr/>
          <p:nvPr/>
        </p:nvCxnSpPr>
        <p:spPr>
          <a:xfrm>
            <a:off x="4991100" y="457200"/>
            <a:ext cx="838200" cy="2819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Rectangle 7"/>
          <p:cNvSpPr/>
          <p:nvPr/>
        </p:nvSpPr>
        <p:spPr>
          <a:xfrm>
            <a:off x="685800" y="4114800"/>
            <a:ext cx="7543800" cy="1877437"/>
          </a:xfrm>
          <a:prstGeom prst="rect">
            <a:avLst/>
          </a:prstGeom>
        </p:spPr>
        <p:txBody>
          <a:bodyPr wrap="square">
            <a:spAutoFit/>
          </a:bodyPr>
          <a:lstStyle/>
          <a:p>
            <a:pPr marL="171450" indent="-171450">
              <a:buFont typeface="Arial" panose="020B0604020202020204" pitchFamily="34" charset="0"/>
              <a:buChar char="•"/>
            </a:pPr>
            <a:r>
              <a:rPr lang="en-US" sz="1100" dirty="0" smtClean="0">
                <a:latin typeface="Comic Sans MS" panose="030F0702030302020204" pitchFamily="66" charset="0"/>
              </a:rPr>
              <a:t>Here are two links that will answer any Version Update questions:</a:t>
            </a:r>
          </a:p>
          <a:p>
            <a:endParaRPr lang="en-US" sz="1100" dirty="0">
              <a:latin typeface="Comic Sans MS" panose="030F0702030302020204" pitchFamily="66" charset="0"/>
            </a:endParaRPr>
          </a:p>
          <a:p>
            <a:r>
              <a:rPr lang="en-US" sz="1100" dirty="0" smtClean="0">
                <a:latin typeface="Comic Sans MS" panose="030F0702030302020204" pitchFamily="66" charset="0"/>
              </a:rPr>
              <a:t>What </a:t>
            </a:r>
            <a:r>
              <a:rPr lang="en-US" sz="1100" dirty="0">
                <a:latin typeface="Comic Sans MS" panose="030F0702030302020204" pitchFamily="66" charset="0"/>
              </a:rPr>
              <a:t>release am I on?</a:t>
            </a:r>
          </a:p>
          <a:p>
            <a:r>
              <a:rPr lang="en-US" u="sng" dirty="0">
                <a:hlinkClick r:id="rId3"/>
              </a:rPr>
              <a:t>http://www.ingensoftware.com/MainSite/wiki.jsp?page=313</a:t>
            </a:r>
            <a:endParaRPr lang="en-US" dirty="0"/>
          </a:p>
          <a:p>
            <a:r>
              <a:rPr lang="en-US" b="1" dirty="0"/>
              <a:t> </a:t>
            </a:r>
            <a:endParaRPr lang="en-US" dirty="0"/>
          </a:p>
          <a:p>
            <a:r>
              <a:rPr lang="en-US" sz="1100" dirty="0">
                <a:latin typeface="Comic Sans MS" panose="030F0702030302020204" pitchFamily="66" charset="0"/>
              </a:rPr>
              <a:t>Changing versions in Oasis (this is actually on reverting, but same concept)</a:t>
            </a:r>
          </a:p>
          <a:p>
            <a:r>
              <a:rPr lang="en-US" u="sng" dirty="0">
                <a:hlinkClick r:id="rId4"/>
              </a:rPr>
              <a:t>http://www.ingensoftware.com/MainSite/wiki.jsp?page=155</a:t>
            </a:r>
            <a:endParaRPr lang="en-US" dirty="0"/>
          </a:p>
          <a:p>
            <a:r>
              <a:rPr lang="en-US" dirty="0"/>
              <a:t> </a:t>
            </a:r>
          </a:p>
        </p:txBody>
      </p:sp>
    </p:spTree>
    <p:extLst>
      <p:ext uri="{BB962C8B-B14F-4D97-AF65-F5344CB8AC3E}">
        <p14:creationId xmlns:p14="http://schemas.microsoft.com/office/powerpoint/2010/main" val="350299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62600" y="1752599"/>
            <a:ext cx="3412485" cy="430887"/>
          </a:xfrm>
          <a:prstGeom prst="rect">
            <a:avLst/>
          </a:prstGeom>
          <a:noFill/>
        </p:spPr>
        <p:txBody>
          <a:bodyPr wrap="square" rtlCol="0">
            <a:spAutoFit/>
          </a:bodyPr>
          <a:lstStyle/>
          <a:p>
            <a:r>
              <a:rPr lang="en-US" sz="1100" dirty="0" smtClean="0">
                <a:latin typeface="Comic Sans MS" panose="030F0702030302020204" pitchFamily="66" charset="0"/>
              </a:rPr>
              <a:t>To Lock a user from using the Configurator:</a:t>
            </a:r>
          </a:p>
          <a:p>
            <a:r>
              <a:rPr lang="en-US" sz="1100" dirty="0" smtClean="0">
                <a:latin typeface="Comic Sans MS" panose="030F0702030302020204" pitchFamily="66" charset="0"/>
              </a:rPr>
              <a:t>  Select Edit on the User you need to lock</a:t>
            </a:r>
            <a:endParaRPr lang="en-US" sz="1100" dirty="0">
              <a:latin typeface="Comic Sans MS" panose="030F0702030302020204" pitchFamily="66" charset="0"/>
            </a:endParaRPr>
          </a:p>
        </p:txBody>
      </p:sp>
      <p:cxnSp>
        <p:nvCxnSpPr>
          <p:cNvPr id="4" name="Straight Arrow Connector 3"/>
          <p:cNvCxnSpPr/>
          <p:nvPr/>
        </p:nvCxnSpPr>
        <p:spPr>
          <a:xfrm>
            <a:off x="6324600" y="2133600"/>
            <a:ext cx="533400" cy="76200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9889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0359"/>
            <a:ext cx="88773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600" y="1871990"/>
            <a:ext cx="4267200" cy="261610"/>
          </a:xfrm>
          <a:prstGeom prst="rect">
            <a:avLst/>
          </a:prstGeom>
          <a:noFill/>
        </p:spPr>
        <p:txBody>
          <a:bodyPr wrap="square" rtlCol="0">
            <a:spAutoFit/>
          </a:bodyPr>
          <a:lstStyle/>
          <a:p>
            <a:r>
              <a:rPr lang="en-US" sz="1100" dirty="0" smtClean="0">
                <a:latin typeface="Comic Sans MS" panose="030F0702030302020204" pitchFamily="66" charset="0"/>
              </a:rPr>
              <a:t>Select Lock User Box and then select Edit</a:t>
            </a:r>
            <a:endParaRPr lang="en-US" sz="1100" dirty="0">
              <a:latin typeface="Comic Sans MS" panose="030F0702030302020204" pitchFamily="66" charset="0"/>
            </a:endParaRPr>
          </a:p>
        </p:txBody>
      </p:sp>
      <p:cxnSp>
        <p:nvCxnSpPr>
          <p:cNvPr id="5" name="Straight Arrow Connector 4"/>
          <p:cNvCxnSpPr/>
          <p:nvPr/>
        </p:nvCxnSpPr>
        <p:spPr>
          <a:xfrm flipH="1">
            <a:off x="3657600" y="2016955"/>
            <a:ext cx="66221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 name="Straight Arrow Connector 5"/>
          <p:cNvCxnSpPr/>
          <p:nvPr/>
        </p:nvCxnSpPr>
        <p:spPr>
          <a:xfrm flipH="1">
            <a:off x="4114800" y="2016955"/>
            <a:ext cx="2895600" cy="133584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2126342" y="4051051"/>
            <a:ext cx="5569857" cy="369332"/>
          </a:xfrm>
          <a:prstGeom prst="rect">
            <a:avLst/>
          </a:prstGeom>
          <a:noFill/>
        </p:spPr>
        <p:txBody>
          <a:bodyPr wrap="square" rtlCol="0">
            <a:spAutoFit/>
          </a:bodyPr>
          <a:lstStyle/>
          <a:p>
            <a:r>
              <a:rPr lang="en-US" dirty="0" smtClean="0"/>
              <a:t>*</a:t>
            </a:r>
            <a:r>
              <a:rPr lang="en-US" sz="1100" dirty="0" smtClean="0">
                <a:latin typeface="Comic Sans MS" panose="030F0702030302020204" pitchFamily="66" charset="0"/>
              </a:rPr>
              <a:t>After 30 days the system will purge the locked users </a:t>
            </a:r>
            <a:r>
              <a:rPr lang="en-US" dirty="0" smtClean="0"/>
              <a:t>*</a:t>
            </a:r>
            <a:endParaRPr lang="en-US" dirty="0"/>
          </a:p>
        </p:txBody>
      </p:sp>
    </p:spTree>
    <p:extLst>
      <p:ext uri="{BB962C8B-B14F-4D97-AF65-F5344CB8AC3E}">
        <p14:creationId xmlns:p14="http://schemas.microsoft.com/office/powerpoint/2010/main" val="263196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514600"/>
            <a:ext cx="5562600" cy="369332"/>
          </a:xfrm>
          <a:prstGeom prst="rect">
            <a:avLst/>
          </a:prstGeom>
        </p:spPr>
        <p:txBody>
          <a:bodyPr wrap="square">
            <a:spAutoFit/>
          </a:bodyPr>
          <a:lstStyle/>
          <a:p>
            <a:pPr algn="ctr"/>
            <a:r>
              <a:rPr lang="en-US" dirty="0" smtClean="0">
                <a:latin typeface="Comic Sans MS" panose="030F0702030302020204" pitchFamily="66" charset="0"/>
              </a:rPr>
              <a:t>Process for </a:t>
            </a:r>
            <a:r>
              <a:rPr lang="en-US" dirty="0">
                <a:latin typeface="Comic Sans MS" panose="030F0702030302020204" pitchFamily="66" charset="0"/>
              </a:rPr>
              <a:t>a</a:t>
            </a:r>
            <a:r>
              <a:rPr lang="en-US" dirty="0" smtClean="0">
                <a:latin typeface="Comic Sans MS" panose="030F0702030302020204" pitchFamily="66" charset="0"/>
              </a:rPr>
              <a:t>ccessing GLAZE outside of Oasis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57200"/>
            <a:ext cx="8001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6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53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065311"/>
            <a:ext cx="5715000" cy="307777"/>
          </a:xfrm>
          <a:prstGeom prst="rect">
            <a:avLst/>
          </a:prstGeom>
          <a:noFill/>
        </p:spPr>
        <p:txBody>
          <a:bodyPr wrap="square" rtlCol="0">
            <a:spAutoFit/>
          </a:bodyPr>
          <a:lstStyle/>
          <a:p>
            <a:r>
              <a:rPr lang="en-US" sz="1400" dirty="0" smtClean="0">
                <a:latin typeface="Comic Sans MS" panose="030F0702030302020204" pitchFamily="66" charset="0"/>
              </a:rPr>
              <a:t>Go to the Configurator Web Link: lux.bimsmith.com/LSI/login</a:t>
            </a:r>
            <a:endParaRPr lang="en-US" sz="1400" dirty="0">
              <a:latin typeface="Comic Sans MS" panose="030F0702030302020204" pitchFamily="66" charset="0"/>
            </a:endParaRPr>
          </a:p>
        </p:txBody>
      </p:sp>
    </p:spTree>
    <p:extLst>
      <p:ext uri="{BB962C8B-B14F-4D97-AF65-F5344CB8AC3E}">
        <p14:creationId xmlns:p14="http://schemas.microsoft.com/office/powerpoint/2010/main" val="486043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
            <a:ext cx="8839200" cy="563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2514600"/>
            <a:ext cx="2362200" cy="307777"/>
          </a:xfrm>
          <a:prstGeom prst="rect">
            <a:avLst/>
          </a:prstGeom>
          <a:noFill/>
        </p:spPr>
        <p:txBody>
          <a:bodyPr wrap="square" rtlCol="0">
            <a:spAutoFit/>
          </a:bodyPr>
          <a:lstStyle/>
          <a:p>
            <a:r>
              <a:rPr lang="en-US" sz="1400" dirty="0" smtClean="0">
                <a:latin typeface="Comic Sans MS" panose="030F0702030302020204" pitchFamily="66" charset="0"/>
              </a:rPr>
              <a:t>1. Use your Email address</a:t>
            </a:r>
            <a:endParaRPr lang="en-US" sz="1400" dirty="0">
              <a:latin typeface="Comic Sans MS" panose="030F0702030302020204" pitchFamily="66" charset="0"/>
            </a:endParaRPr>
          </a:p>
        </p:txBody>
      </p:sp>
      <p:sp>
        <p:nvSpPr>
          <p:cNvPr id="4" name="TextBox 3"/>
          <p:cNvSpPr txBox="1"/>
          <p:nvPr/>
        </p:nvSpPr>
        <p:spPr>
          <a:xfrm>
            <a:off x="999366" y="2830864"/>
            <a:ext cx="1524000" cy="523220"/>
          </a:xfrm>
          <a:prstGeom prst="rect">
            <a:avLst/>
          </a:prstGeom>
          <a:noFill/>
        </p:spPr>
        <p:txBody>
          <a:bodyPr wrap="square" rtlCol="0">
            <a:spAutoFit/>
          </a:bodyPr>
          <a:lstStyle/>
          <a:p>
            <a:r>
              <a:rPr lang="en-US" sz="1400" dirty="0" smtClean="0">
                <a:latin typeface="Comic Sans MS" panose="030F0702030302020204" pitchFamily="66" charset="0"/>
              </a:rPr>
              <a:t>2. Password</a:t>
            </a:r>
          </a:p>
          <a:p>
            <a:r>
              <a:rPr lang="en-US" sz="1400" dirty="0" smtClean="0">
                <a:latin typeface="Comic Sans MS" panose="030F0702030302020204" pitchFamily="66" charset="0"/>
              </a:rPr>
              <a:t> Set Up by LSI</a:t>
            </a:r>
            <a:endParaRPr lang="en-US" sz="1400" dirty="0">
              <a:latin typeface="Comic Sans MS" panose="030F0702030302020204" pitchFamily="66" charset="0"/>
            </a:endParaRPr>
          </a:p>
        </p:txBody>
      </p:sp>
      <p:cxnSp>
        <p:nvCxnSpPr>
          <p:cNvPr id="5" name="Straight Arrow Connector 4"/>
          <p:cNvCxnSpPr/>
          <p:nvPr/>
        </p:nvCxnSpPr>
        <p:spPr>
          <a:xfrm>
            <a:off x="3200400" y="2668489"/>
            <a:ext cx="4572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 name="Straight Arrow Connector 5"/>
          <p:cNvCxnSpPr/>
          <p:nvPr/>
        </p:nvCxnSpPr>
        <p:spPr>
          <a:xfrm>
            <a:off x="2095500" y="2973288"/>
            <a:ext cx="15621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TextBox 6"/>
          <p:cNvSpPr txBox="1"/>
          <p:nvPr/>
        </p:nvSpPr>
        <p:spPr>
          <a:xfrm>
            <a:off x="1089352" y="3375866"/>
            <a:ext cx="1082348" cy="307777"/>
          </a:xfrm>
          <a:prstGeom prst="rect">
            <a:avLst/>
          </a:prstGeom>
          <a:noFill/>
        </p:spPr>
        <p:txBody>
          <a:bodyPr wrap="none" rtlCol="0">
            <a:spAutoFit/>
          </a:bodyPr>
          <a:lstStyle/>
          <a:p>
            <a:r>
              <a:rPr lang="en-US" sz="1400" dirty="0" smtClean="0">
                <a:latin typeface="Comic Sans MS" panose="030F0702030302020204" pitchFamily="66" charset="0"/>
              </a:rPr>
              <a:t>3. Click on </a:t>
            </a:r>
            <a:endParaRPr lang="en-US" sz="1400" dirty="0">
              <a:latin typeface="Comic Sans MS" panose="030F0702030302020204" pitchFamily="66" charset="0"/>
            </a:endParaRPr>
          </a:p>
        </p:txBody>
      </p:sp>
      <p:cxnSp>
        <p:nvCxnSpPr>
          <p:cNvPr id="8" name="Straight Arrow Connector 7"/>
          <p:cNvCxnSpPr/>
          <p:nvPr/>
        </p:nvCxnSpPr>
        <p:spPr>
          <a:xfrm>
            <a:off x="2171700" y="3529754"/>
            <a:ext cx="16383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33780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597"/>
            <a:ext cx="8458200" cy="5084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71799" y="5105400"/>
            <a:ext cx="3236399" cy="369332"/>
          </a:xfrm>
          <a:prstGeom prst="rect">
            <a:avLst/>
          </a:prstGeom>
          <a:noFill/>
        </p:spPr>
        <p:txBody>
          <a:bodyPr wrap="none" rtlCol="0">
            <a:spAutoFit/>
          </a:bodyPr>
          <a:lstStyle/>
          <a:p>
            <a:r>
              <a:rPr lang="en-US" dirty="0" smtClean="0"/>
              <a:t>Start Configuring your LSI Order!</a:t>
            </a:r>
            <a:endParaRPr lang="en-US" dirty="0"/>
          </a:p>
        </p:txBody>
      </p:sp>
    </p:spTree>
    <p:extLst>
      <p:ext uri="{BB962C8B-B14F-4D97-AF65-F5344CB8AC3E}">
        <p14:creationId xmlns:p14="http://schemas.microsoft.com/office/powerpoint/2010/main" val="205907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57400" y="13158"/>
            <a:ext cx="4288353"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lvl="0" indent="-228600" fontAlgn="base">
              <a:spcBef>
                <a:spcPct val="0"/>
              </a:spcBef>
              <a:spcAft>
                <a:spcPct val="0"/>
              </a:spcAft>
              <a:buFont typeface="+mj-lt"/>
              <a:buAutoNum type="arabicPeriod"/>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Go into the Manufacturer settings for LSI</a:t>
            </a:r>
            <a:endParaRPr kumimoji="0" lang="en-US" altLang="en-US" sz="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Make sure Connectivity Specialization setting is set to LSI</a:t>
            </a:r>
          </a:p>
          <a:p>
            <a:pPr marL="228600" marR="0" lvl="0" indent="-228600" algn="l" defTabSz="914400" rtl="0" eaLnBrk="0" fontAlgn="base" latinLnBrk="0" hangingPunct="0">
              <a:lnSpc>
                <a:spcPct val="100000"/>
              </a:lnSpc>
              <a:spcBef>
                <a:spcPct val="0"/>
              </a:spcBef>
              <a:spcAft>
                <a:spcPct val="0"/>
              </a:spcAft>
              <a:buClrTx/>
              <a:buSzTx/>
              <a:buFontTx/>
              <a:buAutoNum type="arabicPeriod" startAt="2"/>
              <a:tabLst/>
            </a:pPr>
            <a:r>
              <a:rPr lang="en-US" altLang="en-US" sz="1100" dirty="0" smtClean="0">
                <a:latin typeface="Comic Sans MS" panose="030F0702030302020204" pitchFamily="66" charset="0"/>
                <a:ea typeface="Calibri" pitchFamily="34" charset="0"/>
                <a:cs typeface="Times New Roman" pitchFamily="18" charset="0"/>
              </a:rPr>
              <a:t>Email 020 </a:t>
            </a:r>
            <a:r>
              <a:rPr lang="en-US" altLang="en-US" sz="1100" b="1" u="sng" dirty="0" smtClean="0">
                <a:latin typeface="Comic Sans MS" panose="030F0702030302020204" pitchFamily="66" charset="0"/>
                <a:ea typeface="Calibri" pitchFamily="34" charset="0"/>
                <a:cs typeface="Times New Roman" pitchFamily="18" charset="0"/>
              </a:rPr>
              <a:t>Must Be Checked</a:t>
            </a:r>
            <a:r>
              <a:rPr lang="en-US" altLang="en-US" sz="1100" dirty="0" smtClean="0">
                <a:latin typeface="Comic Sans MS" panose="030F0702030302020204" pitchFamily="66" charset="0"/>
                <a:ea typeface="Calibri" pitchFamily="34" charset="0"/>
                <a:cs typeface="Times New Roman" pitchFamily="18" charset="0"/>
              </a:rPr>
              <a:t>!</a:t>
            </a:r>
          </a:p>
          <a:p>
            <a:pPr eaLnBrk="0" fontAlgn="base" hangingPunct="0">
              <a:spcBef>
                <a:spcPct val="0"/>
              </a:spcBef>
              <a:spcAft>
                <a:spcPct val="0"/>
              </a:spcAft>
            </a:pPr>
            <a:r>
              <a:rPr lang="en-US" altLang="en-US" sz="1100" dirty="0" smtClean="0">
                <a:latin typeface="Comic Sans MS" panose="030F0702030302020204" pitchFamily="66" charset="0"/>
                <a:ea typeface="Calibri" pitchFamily="34" charset="0"/>
                <a:cs typeface="Times New Roman" pitchFamily="18" charset="0"/>
              </a:rPr>
              <a:t>4.   </a:t>
            </a:r>
            <a:r>
              <a:rPr lang="en-US" altLang="en-US" sz="1100" dirty="0">
                <a:latin typeface="Comic Sans MS" panose="030F0702030302020204" pitchFamily="66" charset="0"/>
                <a:ea typeface="Calibri" pitchFamily="34" charset="0"/>
                <a:cs typeface="Times New Roman" pitchFamily="18" charset="0"/>
              </a:rPr>
              <a:t>Click on “Configure Specialization”.</a:t>
            </a:r>
            <a:endParaRPr lang="en-US" altLang="en-US" sz="600" dirty="0">
              <a:latin typeface="Comic Sans MS" panose="030F0702030302020204" pitchFamily="66"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2"/>
              <a:tabLst/>
            </a:pPr>
            <a:endParaRPr kumimoji="0" lang="en-US" altLang="en-US" sz="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2049" name="Picture 3" descr="cid:image001.png@01D3215C.94F8615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 y="990600"/>
            <a:ext cx="8229600" cy="4057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14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Straight Arrow Connector 5"/>
          <p:cNvCxnSpPr/>
          <p:nvPr/>
        </p:nvCxnSpPr>
        <p:spPr>
          <a:xfrm flipH="1">
            <a:off x="1701800" y="152400"/>
            <a:ext cx="457200" cy="17526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 name="Straight Arrow Connector 7"/>
          <p:cNvCxnSpPr/>
          <p:nvPr/>
        </p:nvCxnSpPr>
        <p:spPr>
          <a:xfrm flipH="1">
            <a:off x="2159000" y="347133"/>
            <a:ext cx="97367" cy="2819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 name="Oval 9"/>
          <p:cNvSpPr/>
          <p:nvPr/>
        </p:nvSpPr>
        <p:spPr>
          <a:xfrm>
            <a:off x="1676400" y="3318933"/>
            <a:ext cx="1143000" cy="74295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4" name="Straight Arrow Connector 13"/>
          <p:cNvCxnSpPr/>
          <p:nvPr/>
        </p:nvCxnSpPr>
        <p:spPr>
          <a:xfrm flipH="1">
            <a:off x="2438400" y="533400"/>
            <a:ext cx="1219200" cy="2819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20038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81175" y="431481"/>
            <a:ext cx="416242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5.</a:t>
            </a:r>
            <a:r>
              <a:rPr kumimoji="0" lang="en-US" altLang="en-US" sz="1100" b="0" i="0" u="none" strike="noStrike" cap="none" normalizeH="0" dirty="0" smtClean="0">
                <a:ln>
                  <a:noFill/>
                </a:ln>
                <a:solidFill>
                  <a:schemeClr val="tx1"/>
                </a:solidFill>
                <a:effectLst/>
                <a:latin typeface="Comic Sans MS" panose="030F0702030302020204" pitchFamily="66" charset="0"/>
                <a:ea typeface="Calibri" pitchFamily="34" charset="0"/>
                <a:cs typeface="Times New Roman" pitchFamily="18" charset="0"/>
              </a:rPr>
              <a:t> </a:t>
            </a: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Setup the Price Configurator settings below, save them.</a:t>
            </a:r>
            <a:endParaRPr kumimoji="0" lang="en-US" altLang="en-US" sz="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5" name="Picture 4"/>
          <p:cNvPicPr>
            <a:picLocks noChangeAspect="1"/>
          </p:cNvPicPr>
          <p:nvPr/>
        </p:nvPicPr>
        <p:blipFill>
          <a:blip r:embed="rId2"/>
          <a:stretch>
            <a:fillRect/>
          </a:stretch>
        </p:blipFill>
        <p:spPr>
          <a:xfrm>
            <a:off x="414867" y="914400"/>
            <a:ext cx="3625150" cy="5562600"/>
          </a:xfrm>
          <a:prstGeom prst="rect">
            <a:avLst/>
          </a:prstGeom>
        </p:spPr>
      </p:pic>
      <p:sp>
        <p:nvSpPr>
          <p:cNvPr id="4" name="Oval 3"/>
          <p:cNvSpPr/>
          <p:nvPr/>
        </p:nvSpPr>
        <p:spPr>
          <a:xfrm>
            <a:off x="609600" y="5147733"/>
            <a:ext cx="2057400" cy="1066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7" name="Straight Arrow Connector 6"/>
          <p:cNvCxnSpPr/>
          <p:nvPr/>
        </p:nvCxnSpPr>
        <p:spPr>
          <a:xfrm flipH="1">
            <a:off x="1646767" y="4461933"/>
            <a:ext cx="3162300" cy="13716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TextBox 8"/>
          <p:cNvSpPr txBox="1"/>
          <p:nvPr/>
        </p:nvSpPr>
        <p:spPr>
          <a:xfrm>
            <a:off x="4800600" y="4178840"/>
            <a:ext cx="2895600" cy="1107996"/>
          </a:xfrm>
          <a:prstGeom prst="rect">
            <a:avLst/>
          </a:prstGeom>
          <a:noFill/>
        </p:spPr>
        <p:txBody>
          <a:bodyPr wrap="square" rtlCol="0">
            <a:spAutoFit/>
          </a:bodyPr>
          <a:lstStyle/>
          <a:p>
            <a:r>
              <a:rPr lang="en-US" sz="1100" dirty="0">
                <a:latin typeface="Comic Sans MS" panose="030F0702030302020204" pitchFamily="66" charset="0"/>
                <a:ea typeface="Calibri" pitchFamily="34" charset="0"/>
                <a:cs typeface="Times New Roman" pitchFamily="18" charset="0"/>
              </a:rPr>
              <a:t>Substitute </a:t>
            </a:r>
            <a:r>
              <a:rPr lang="en-US" sz="1100" dirty="0" smtClean="0">
                <a:latin typeface="Comic Sans MS" panose="030F0702030302020204" pitchFamily="66" charset="0"/>
                <a:ea typeface="Calibri" pitchFamily="34" charset="0"/>
                <a:cs typeface="Times New Roman" pitchFamily="18" charset="0"/>
              </a:rPr>
              <a:t>with </a:t>
            </a:r>
            <a:r>
              <a:rPr lang="en-US" sz="1100" b="1" dirty="0" err="1" smtClean="0">
                <a:latin typeface="Comic Sans MS" panose="030F0702030302020204" pitchFamily="66" charset="0"/>
                <a:ea typeface="Calibri" pitchFamily="34" charset="0"/>
                <a:cs typeface="Times New Roman" pitchFamily="18" charset="0"/>
              </a:rPr>
              <a:t>oasisReps</a:t>
            </a:r>
            <a:r>
              <a:rPr lang="en-US" sz="1100" b="1" dirty="0" smtClean="0">
                <a:latin typeface="Comic Sans MS" panose="030F0702030302020204" pitchFamily="66" charset="0"/>
                <a:ea typeface="Calibri" pitchFamily="34" charset="0"/>
                <a:cs typeface="Times New Roman" pitchFamily="18" charset="0"/>
              </a:rPr>
              <a:t>#</a:t>
            </a:r>
            <a:r>
              <a:rPr lang="en-US" sz="1100" b="1" dirty="0" smtClean="0">
                <a:latin typeface="Comic Sans MS" panose="030F0702030302020204" pitchFamily="66" charset="0"/>
                <a:ea typeface="Calibri" pitchFamily="34" charset="0"/>
                <a:cs typeface="Times New Roman" pitchFamily="18" charset="0"/>
              </a:rPr>
              <a:t>@domain </a:t>
            </a:r>
            <a:r>
              <a:rPr lang="en-US" sz="1100" dirty="0" smtClean="0">
                <a:latin typeface="Comic Sans MS" panose="030F0702030302020204" pitchFamily="66" charset="0"/>
                <a:ea typeface="Calibri" pitchFamily="34" charset="0"/>
                <a:cs typeface="Times New Roman" pitchFamily="18" charset="0"/>
              </a:rPr>
              <a:t>log in from e-mail notification  </a:t>
            </a:r>
            <a:endParaRPr lang="en-US" sz="1100" dirty="0" smtClean="0">
              <a:latin typeface="Comic Sans MS" panose="030F0702030302020204" pitchFamily="66" charset="0"/>
              <a:ea typeface="Calibri" pitchFamily="34" charset="0"/>
              <a:cs typeface="Times New Roman" pitchFamily="18" charset="0"/>
            </a:endParaRPr>
          </a:p>
          <a:p>
            <a:endParaRPr lang="en-US" sz="1100" dirty="0">
              <a:latin typeface="Comic Sans MS" panose="030F0702030302020204" pitchFamily="66" charset="0"/>
              <a:ea typeface="Calibri" pitchFamily="34" charset="0"/>
              <a:cs typeface="Times New Roman" pitchFamily="18" charset="0"/>
            </a:endParaRPr>
          </a:p>
          <a:p>
            <a:r>
              <a:rPr lang="en-US" sz="1100" dirty="0" smtClean="0">
                <a:latin typeface="Comic Sans MS" panose="030F0702030302020204" pitchFamily="66" charset="0"/>
                <a:ea typeface="Calibri" pitchFamily="34" charset="0"/>
                <a:cs typeface="Times New Roman" pitchFamily="18" charset="0"/>
              </a:rPr>
              <a:t>Your </a:t>
            </a:r>
            <a:r>
              <a:rPr lang="en-US" sz="1100" dirty="0">
                <a:latin typeface="Comic Sans MS" panose="030F0702030302020204" pitchFamily="66" charset="0"/>
                <a:ea typeface="Calibri" pitchFamily="34" charset="0"/>
                <a:cs typeface="Times New Roman" pitchFamily="18" charset="0"/>
              </a:rPr>
              <a:t>password was sent to you in </a:t>
            </a:r>
            <a:r>
              <a:rPr lang="en-US" sz="1100" dirty="0" smtClean="0">
                <a:latin typeface="Comic Sans MS" panose="030F0702030302020204" pitchFamily="66" charset="0"/>
                <a:ea typeface="Calibri" pitchFamily="34" charset="0"/>
                <a:cs typeface="Times New Roman" pitchFamily="18" charset="0"/>
              </a:rPr>
              <a:t>the e-mail notification</a:t>
            </a:r>
            <a:endParaRPr lang="en-US" sz="1100" dirty="0"/>
          </a:p>
          <a:p>
            <a:endParaRPr lang="en-US" sz="1100" dirty="0">
              <a:latin typeface="Comic Sans MS" panose="030F0702030302020204" pitchFamily="66" charset="0"/>
              <a:ea typeface="Calibri" pitchFamily="34" charset="0"/>
              <a:cs typeface="Times New Roman" pitchFamily="18" charset="0"/>
            </a:endParaRPr>
          </a:p>
        </p:txBody>
      </p:sp>
      <p:cxnSp>
        <p:nvCxnSpPr>
          <p:cNvPr id="12" name="Straight Arrow Connector 11"/>
          <p:cNvCxnSpPr/>
          <p:nvPr/>
        </p:nvCxnSpPr>
        <p:spPr>
          <a:xfrm flipH="1">
            <a:off x="1447800" y="4876800"/>
            <a:ext cx="3429000" cy="1143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72745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600200" y="381548"/>
            <a:ext cx="480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6.</a:t>
            </a: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Open a project</a:t>
            </a:r>
            <a:endParaRPr kumimoji="0" lang="en-US" altLang="en-US" sz="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7.</a:t>
            </a:r>
            <a:r>
              <a:rPr kumimoji="0" lang="en-US" altLang="en-US" sz="1100" b="0" i="0" u="none" strike="noStrike" cap="none" normalizeH="0" dirty="0" smtClean="0">
                <a:ln>
                  <a:noFill/>
                </a:ln>
                <a:solidFill>
                  <a:schemeClr val="tx1"/>
                </a:solidFill>
                <a:effectLst/>
                <a:latin typeface="Comic Sans MS" panose="030F0702030302020204" pitchFamily="66" charset="0"/>
                <a:ea typeface="Calibri" pitchFamily="34" charset="0"/>
                <a:cs typeface="Times New Roman" pitchFamily="18" charset="0"/>
              </a:rPr>
              <a:t> </a:t>
            </a: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Put in LSI on a line as the manufacturer, and highlight the line.</a:t>
            </a:r>
            <a:endParaRPr kumimoji="0" lang="en-US" altLang="en-US" sz="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4097" name="Picture 6" descr="cid:image003.png@01D3215D.E67BE23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 y="1219200"/>
            <a:ext cx="8048625"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448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 name="Straight Arrow Connector 4"/>
          <p:cNvCxnSpPr/>
          <p:nvPr/>
        </p:nvCxnSpPr>
        <p:spPr>
          <a:xfrm flipH="1">
            <a:off x="1680633" y="735490"/>
            <a:ext cx="685800" cy="294115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186468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0" y="957683"/>
            <a:ext cx="51816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8</a:t>
            </a: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Then click “Tools -&gt; Configurator”  (Or keyboard shortcut to Shift F3)</a:t>
            </a:r>
            <a:endParaRPr kumimoji="0" lang="en-US" altLang="en-US" sz="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7" descr="cid:image004.png@01D3215D.E67BE23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0183" y="1633537"/>
            <a:ext cx="8539018" cy="2352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2809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424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90800" y="124779"/>
            <a:ext cx="301556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9.  This will open the Configurator in Oasis.</a:t>
            </a:r>
            <a:endParaRPr kumimoji="0" lang="en-US" altLang="en-US" sz="6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68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831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447800" y="764319"/>
            <a:ext cx="57262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         </a:t>
            </a:r>
            <a:r>
              <a:rPr lang="en-US" altLang="en-US" dirty="0" smtClean="0">
                <a:latin typeface="Comic Sans MS" panose="030F0702030302020204" pitchFamily="66" charset="0"/>
                <a:ea typeface="Calibri" pitchFamily="34" charset="0"/>
                <a:cs typeface="Times New Roman" pitchFamily="18" charset="0"/>
              </a:rPr>
              <a:t>Accessing additional pricing that’s not in GLAZE</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dirty="0">
              <a:latin typeface="Comic Sans MS" panose="030F0702030302020204"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dirty="0" smtClean="0">
              <a:latin typeface="Comic Sans MS" panose="030F0702030302020204" pitchFamily="66" charset="0"/>
              <a:ea typeface="Calibri" pitchFamily="34" charset="0"/>
              <a:cs typeface="Times New Roman" pitchFamily="18" charset="0"/>
            </a:endParaRPr>
          </a:p>
        </p:txBody>
      </p:sp>
      <p:sp>
        <p:nvSpPr>
          <p:cNvPr id="11"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914400" y="2057400"/>
            <a:ext cx="7086600" cy="3139321"/>
          </a:xfrm>
          <a:prstGeom prst="rect">
            <a:avLst/>
          </a:prstGeom>
          <a:noFill/>
        </p:spPr>
        <p:txBody>
          <a:bodyPr wrap="square" rtlCol="0">
            <a:spAutoFit/>
          </a:bodyPr>
          <a:lstStyle/>
          <a:p>
            <a:pPr lvl="0" fontAlgn="base">
              <a:spcBef>
                <a:spcPct val="0"/>
              </a:spcBef>
              <a:spcAft>
                <a:spcPct val="0"/>
              </a:spcAft>
            </a:pPr>
            <a:r>
              <a:rPr lang="en-US" altLang="en-US" dirty="0">
                <a:latin typeface="Comic Sans MS" panose="030F0702030302020204" pitchFamily="66" charset="0"/>
                <a:cs typeface="Times New Roman" pitchFamily="18" charset="0"/>
              </a:rPr>
              <a:t>We have loaded around 120 product families into GLAZE already and are continually adding more.  However </a:t>
            </a:r>
            <a:r>
              <a:rPr lang="en-US" altLang="en-US" dirty="0" smtClean="0">
                <a:latin typeface="Comic Sans MS" panose="030F0702030302020204" pitchFamily="66" charset="0"/>
                <a:cs typeface="Times New Roman" pitchFamily="18" charset="0"/>
              </a:rPr>
              <a:t>there are some legacy products that we will not be loading.  Pricing for products not in GLAZE will continue to be accessed in the way you’ve historically done using the FTP site.   </a:t>
            </a:r>
          </a:p>
          <a:p>
            <a:pPr lvl="0" fontAlgn="base">
              <a:spcBef>
                <a:spcPct val="0"/>
              </a:spcBef>
              <a:spcAft>
                <a:spcPct val="0"/>
              </a:spcAft>
            </a:pPr>
            <a:endParaRPr lang="en-US" altLang="en-US" dirty="0">
              <a:latin typeface="Comic Sans MS" panose="030F0702030302020204" pitchFamily="66" charset="0"/>
              <a:cs typeface="Times New Roman" pitchFamily="18" charset="0"/>
            </a:endParaRPr>
          </a:p>
          <a:p>
            <a:pPr lvl="0" fontAlgn="base">
              <a:spcBef>
                <a:spcPct val="0"/>
              </a:spcBef>
              <a:spcAft>
                <a:spcPct val="0"/>
              </a:spcAft>
            </a:pPr>
            <a:r>
              <a:rPr lang="en-US" altLang="en-US" dirty="0" smtClean="0">
                <a:latin typeface="Comic Sans MS" panose="030F0702030302020204" pitchFamily="66" charset="0"/>
                <a:cs typeface="Times New Roman" pitchFamily="18" charset="0"/>
              </a:rPr>
              <a:t>It’s </a:t>
            </a:r>
            <a:r>
              <a:rPr lang="en-US" altLang="en-US" b="1" u="sng" dirty="0" smtClean="0">
                <a:latin typeface="Comic Sans MS" panose="030F0702030302020204" pitchFamily="66" charset="0"/>
                <a:cs typeface="Times New Roman" pitchFamily="18" charset="0"/>
              </a:rPr>
              <a:t>important</a:t>
            </a:r>
            <a:r>
              <a:rPr lang="en-US" altLang="en-US" dirty="0" smtClean="0">
                <a:latin typeface="Comic Sans MS" panose="030F0702030302020204" pitchFamily="66" charset="0"/>
                <a:cs typeface="Times New Roman" pitchFamily="18" charset="0"/>
              </a:rPr>
              <a:t> that you download the latest price list to ensure that GLAZE and the FTP list will work together properly.</a:t>
            </a:r>
          </a:p>
          <a:p>
            <a:pPr lvl="0" fontAlgn="base">
              <a:spcBef>
                <a:spcPct val="0"/>
              </a:spcBef>
              <a:spcAft>
                <a:spcPct val="0"/>
              </a:spcAft>
            </a:pPr>
            <a:endParaRPr lang="en-US" altLang="en-US" dirty="0">
              <a:latin typeface="Comic Sans MS" panose="030F0702030302020204" pitchFamily="66" charset="0"/>
              <a:cs typeface="Times New Roman" pitchFamily="18" charset="0"/>
            </a:endParaRPr>
          </a:p>
          <a:p>
            <a:pPr lvl="0" fontAlgn="base">
              <a:spcBef>
                <a:spcPct val="0"/>
              </a:spcBef>
              <a:spcAft>
                <a:spcPct val="0"/>
              </a:spcAft>
            </a:pPr>
            <a:r>
              <a:rPr lang="en-US" altLang="en-US" dirty="0" smtClean="0">
                <a:latin typeface="Comic Sans MS" panose="030F0702030302020204" pitchFamily="66" charset="0"/>
                <a:cs typeface="Times New Roman" pitchFamily="18" charset="0"/>
              </a:rPr>
              <a:t>Instructions for the FTP download are on the following slides.</a:t>
            </a:r>
            <a:endParaRPr lang="en-US" altLang="en-US" dirty="0">
              <a:latin typeface="Comic Sans MS" panose="030F0702030302020204" pitchFamily="66" charset="0"/>
              <a:cs typeface="Times New Roman" pitchFamily="18" charset="0"/>
            </a:endParaRPr>
          </a:p>
          <a:p>
            <a:pPr lvl="0" fontAlgn="base">
              <a:spcBef>
                <a:spcPct val="0"/>
              </a:spcBef>
              <a:spcAft>
                <a:spcPct val="0"/>
              </a:spcAft>
            </a:pPr>
            <a:endParaRPr lang="en-US" altLang="en-US" dirty="0">
              <a:latin typeface="Comic Sans MS" panose="030F0702030302020204" pitchFamily="66" charset="0"/>
            </a:endParaRPr>
          </a:p>
        </p:txBody>
      </p:sp>
    </p:spTree>
    <p:extLst>
      <p:ext uri="{BB962C8B-B14F-4D97-AF65-F5344CB8AC3E}">
        <p14:creationId xmlns:p14="http://schemas.microsoft.com/office/powerpoint/2010/main" val="2984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066800" y="188640"/>
            <a:ext cx="645721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         </a:t>
            </a:r>
            <a:r>
              <a:rPr kumimoji="0" lang="en-US" altLang="en-US"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How to import the LSI Industries Price List into Oasis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Comic Sans MS" panose="030F0702030302020204" pitchFamily="66"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Select Manufacturers from the menu on the right side of the screen.</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smtClean="0">
                <a:ln>
                  <a:noFill/>
                </a:ln>
                <a:solidFill>
                  <a:schemeClr val="tx1"/>
                </a:solidFill>
                <a:effectLst/>
                <a:latin typeface="Comic Sans MS" panose="030F0702030302020204" pitchFamily="66" charset="0"/>
                <a:ea typeface="Calibri" pitchFamily="34" charset="0"/>
                <a:cs typeface="Times New Roman" pitchFamily="18" charset="0"/>
              </a:rPr>
              <a:t>Double click Pricing under Manufacturers.</a:t>
            </a:r>
            <a:endParaRPr kumimoji="0" lang="en-US" altLang="en-US" sz="11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omic Sans MS" panose="030F0702030302020204" pitchFamily="66" charset="0"/>
            </a:endParaRPr>
          </a:p>
        </p:txBody>
      </p:sp>
      <p:grpSp>
        <p:nvGrpSpPr>
          <p:cNvPr id="3" name="Group 2"/>
          <p:cNvGrpSpPr/>
          <p:nvPr/>
        </p:nvGrpSpPr>
        <p:grpSpPr>
          <a:xfrm>
            <a:off x="1097280" y="1642110"/>
            <a:ext cx="3077845" cy="3157855"/>
            <a:chOff x="0" y="0"/>
            <a:chExt cx="3077981" cy="3157927"/>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8285"/>
            <a:stretch/>
          </p:blipFill>
          <p:spPr bwMode="auto">
            <a:xfrm>
              <a:off x="0" y="459698"/>
              <a:ext cx="3077981" cy="2698229"/>
            </a:xfrm>
            <a:prstGeom prst="rect">
              <a:avLst/>
            </a:prstGeom>
            <a:ln>
              <a:noFill/>
            </a:ln>
            <a:extLst>
              <a:ext uri="{53640926-AAD7-44D8-BBD7-CCE9431645EC}">
                <a14:shadowObscured xmlns:a14="http://schemas.microsoft.com/office/drawing/2010/main"/>
              </a:ext>
            </a:extLst>
          </p:spPr>
        </p:pic>
        <p:grpSp>
          <p:nvGrpSpPr>
            <p:cNvPr id="5" name="Group 4"/>
            <p:cNvGrpSpPr/>
            <p:nvPr/>
          </p:nvGrpSpPr>
          <p:grpSpPr>
            <a:xfrm>
              <a:off x="459699" y="0"/>
              <a:ext cx="103505" cy="2030095"/>
              <a:chOff x="35581" y="46740"/>
              <a:chExt cx="104140" cy="1631628"/>
            </a:xfrm>
          </p:grpSpPr>
          <p:cxnSp>
            <p:nvCxnSpPr>
              <p:cNvPr id="9" name="Straight Arrow Connector 8"/>
              <p:cNvCxnSpPr/>
              <p:nvPr/>
            </p:nvCxnSpPr>
            <p:spPr>
              <a:xfrm>
                <a:off x="74951" y="224853"/>
                <a:ext cx="64770" cy="14535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 Box 3"/>
              <p:cNvSpPr txBox="1"/>
              <p:nvPr/>
            </p:nvSpPr>
            <p:spPr>
              <a:xfrm>
                <a:off x="35581" y="46740"/>
                <a:ext cx="104140" cy="1746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1</a:t>
                </a:r>
              </a:p>
            </p:txBody>
          </p:sp>
        </p:grpSp>
        <p:grpSp>
          <p:nvGrpSpPr>
            <p:cNvPr id="6" name="Group 5"/>
            <p:cNvGrpSpPr/>
            <p:nvPr/>
          </p:nvGrpSpPr>
          <p:grpSpPr>
            <a:xfrm>
              <a:off x="824459" y="0"/>
              <a:ext cx="653354" cy="2241550"/>
              <a:chOff x="0" y="0"/>
              <a:chExt cx="653468" cy="2448154"/>
            </a:xfrm>
          </p:grpSpPr>
          <p:sp>
            <p:nvSpPr>
              <p:cNvPr id="7" name="Text Box 5"/>
              <p:cNvSpPr txBox="1"/>
              <p:nvPr/>
            </p:nvSpPr>
            <p:spPr>
              <a:xfrm>
                <a:off x="564568" y="0"/>
                <a:ext cx="88900" cy="1739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2</a:t>
                </a:r>
              </a:p>
            </p:txBody>
          </p:sp>
          <p:cxnSp>
            <p:nvCxnSpPr>
              <p:cNvPr id="8" name="Straight Arrow Connector 7"/>
              <p:cNvCxnSpPr/>
              <p:nvPr/>
            </p:nvCxnSpPr>
            <p:spPr>
              <a:xfrm flipH="1">
                <a:off x="0" y="214859"/>
                <a:ext cx="574040" cy="22332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
        <p:nvSpPr>
          <p:cNvPr id="11"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62398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100" dirty="0">
            <a:latin typeface="Comic Sans MS" panose="030F0702030302020204" pitchFamily="66" charset="0"/>
            <a:ea typeface="Calibri" pitchFamily="34" charset="0"/>
            <a:cs typeface="Times New Roman"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402</TotalTime>
  <Words>649</Words>
  <Application>Microsoft Office PowerPoint</Application>
  <PresentationFormat>On-screen Show (4:3)</PresentationFormat>
  <Paragraphs>85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Welcome to the GLAZE Configurator!                                     Guide for Administrators and Users          This power-point was created to help set up your Agency to access GLAZE through Oasis.      Table of Content’s:  Pg. 2 What Version are you on? Pg. 3-7  How to set the GLAZE Configurator settings Pg. 8-15   How to import the LSI Industries Price List into Oasis Pg. 16-21  Process for Adding and Locking Users in the GLAZE Configurator Pg. 22-25 Accessing GLAZE from outside of Oasis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LSI Industries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Configurator settings in Oasis</dc:title>
  <dc:creator>Joan Greenwell</dc:creator>
  <cp:lastModifiedBy>Tom Spychala</cp:lastModifiedBy>
  <cp:revision>27</cp:revision>
  <dcterms:created xsi:type="dcterms:W3CDTF">2017-09-13T17:56:49Z</dcterms:created>
  <dcterms:modified xsi:type="dcterms:W3CDTF">2017-09-22T19:57:27Z</dcterms:modified>
</cp:coreProperties>
</file>