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B42C3-042E-524D-A4D6-5848227227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8680F2-7CFE-6642-AA4E-FB6EA2E497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C4332-DE3E-5F4B-AAC6-A520FD4F6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BC785-486A-B04A-A282-2CC7DA4EC7EB}" type="datetimeFigureOut">
              <a:rPr lang="en-US" smtClean="0"/>
              <a:t>4/25/19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FB7910-3129-F747-B449-D22721D7D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877E5B-C6D1-6B45-B9F7-4C5ABA559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2650B-A98F-B74B-8204-614D619247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774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E9A68-3FAD-5145-B0D7-C5EA51389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CF4643-00B8-E04B-BACD-D6B8E66C19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D9A606-AF25-4040-8C55-DE89C89BF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BC785-486A-B04A-A282-2CC7DA4EC7EB}" type="datetimeFigureOut">
              <a:rPr lang="en-US" smtClean="0"/>
              <a:t>4/25/19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4C9D89-1A6F-5043-8083-09C657EE9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98B3AB-8A04-5F4E-B765-915DEA611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2650B-A98F-B74B-8204-614D619247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395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8C944C-6BB9-CE46-B0C9-F0F798FA6C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ECCE79-1B61-7F47-8EE9-BC5A6DB3AC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399323-42A7-D94F-B82F-6D2EBB748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BC785-486A-B04A-A282-2CC7DA4EC7EB}" type="datetimeFigureOut">
              <a:rPr lang="en-US" smtClean="0"/>
              <a:t>4/25/19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A5130C-9840-5F47-9A7F-9DFC95D20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A8DED8-07B8-594C-950D-42CF295D0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2650B-A98F-B74B-8204-614D619247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803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AA3B4-81E2-914F-95C5-F7D92D8EE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F5A7A6-475D-F448-965B-BCDA858B28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36F1DB-B418-B549-9789-5FA0D6BC8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BC785-486A-B04A-A282-2CC7DA4EC7EB}" type="datetimeFigureOut">
              <a:rPr lang="en-US" smtClean="0"/>
              <a:t>4/25/19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4FD8EC-C01A-354C-8F8F-10377EEC1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A74D67-AAF7-B941-BE95-5A7BD8D2A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2650B-A98F-B74B-8204-614D619247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538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0D1D9-DFB9-5A4D-A079-EE81DE110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F10D9-0F78-D349-8A69-48BA5B2178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AF41DF-2EA0-A543-B04E-F7F0525A7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BC785-486A-B04A-A282-2CC7DA4EC7EB}" type="datetimeFigureOut">
              <a:rPr lang="en-US" smtClean="0"/>
              <a:t>4/25/19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2E4297-02C1-B343-9AE5-EA0BCBCF2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86C57B-2374-0348-987A-89715047D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2650B-A98F-B74B-8204-614D619247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665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4BB73-5394-CE44-A24D-DC33D0F00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B7BB75-FD2E-524D-86AB-06EBC23BC1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5A73D-05C7-EC4E-AC46-3B6BF12A5B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487D23-F92D-664B-97DB-16BD6F773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BC785-486A-B04A-A282-2CC7DA4EC7EB}" type="datetimeFigureOut">
              <a:rPr lang="en-US" smtClean="0"/>
              <a:t>4/25/19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097B83-5787-9D4B-98FC-F104478BD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EA50CF-67C3-5848-9ECB-F99CC906D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2650B-A98F-B74B-8204-614D619247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727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A857D-79A8-4241-BAB4-A6C1BBF4F6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D66465-BD76-DB49-BFA2-1EC2D569E6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5D2CFB-F6AA-CC42-827A-96BCC1BA2A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057053-02DF-CD43-BD1B-C68915BFAE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A5C317-844E-4343-B1FA-3B410C2201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ECCA66-5080-9B4C-B063-3DCA924C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BC785-486A-B04A-A282-2CC7DA4EC7EB}" type="datetimeFigureOut">
              <a:rPr lang="en-US" smtClean="0"/>
              <a:t>4/25/19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2EB201-3503-C641-A948-690277CD7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2E6690-81DA-D448-9808-C5AB74E24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2650B-A98F-B74B-8204-614D619247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47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51A9E-2E28-EA44-B0FF-3C1C380D2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6AA3B2-3F18-4840-A863-1323006FB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BC785-486A-B04A-A282-2CC7DA4EC7EB}" type="datetimeFigureOut">
              <a:rPr lang="en-US" smtClean="0"/>
              <a:t>4/25/19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F43A77-56A9-4A49-9D8D-3ABB65B1C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110A90-BAC7-2745-8169-F96BA4746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2650B-A98F-B74B-8204-614D619247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565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C1BB17-472D-3F43-8B89-E08245CA7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BC785-486A-B04A-A282-2CC7DA4EC7EB}" type="datetimeFigureOut">
              <a:rPr lang="en-US" smtClean="0"/>
              <a:t>4/25/19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F7F572-603E-1A46-BF79-17BEEB985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6AF1FD-A732-4D4E-800B-BBC322AC6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2650B-A98F-B74B-8204-614D619247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039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7211D-E482-F14F-A07E-5BFD6D538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18BE50-7FE6-E040-8013-8F2EE68793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40EFCE-4AF8-7B4A-8E1A-9E0BE42280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4D3FD-CC5B-4D43-BEB6-0777B97F9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BC785-486A-B04A-A282-2CC7DA4EC7EB}" type="datetimeFigureOut">
              <a:rPr lang="en-US" smtClean="0"/>
              <a:t>4/25/19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C22DE3-D961-AA43-AC4D-3156CF6AB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2099B0-A44F-454D-8971-C9583B6A6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2650B-A98F-B74B-8204-614D619247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118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F3622-2E87-1D47-928E-541318B16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CA91F51-643E-D740-80FB-96433F51D6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7E2EB0-65C8-4F45-B59E-F1C7DCA55D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5A2F7E-6DF7-DD4C-A922-DEF05C23A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BC785-486A-B04A-A282-2CC7DA4EC7EB}" type="datetimeFigureOut">
              <a:rPr lang="en-US" smtClean="0"/>
              <a:t>4/25/19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E1D35D-6AEA-9D44-9C53-9D614C886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720EB5-502B-F14E-ADC1-A1F233DEC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2650B-A98F-B74B-8204-614D619247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039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0E4A6A-40B2-C644-9694-3982A7BCB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19AAD5-6BF6-F64D-B99C-086D0425E9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907D34-CE72-3A41-A976-E7364EFDD2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ABC785-486A-B04A-A282-2CC7DA4EC7EB}" type="datetimeFigureOut">
              <a:rPr lang="en-US" smtClean="0"/>
              <a:t>4/25/19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52582-06E9-E94D-9EFD-85B47EA2BD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5C6F84-79B8-1840-8D45-C78559C2D4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2650B-A98F-B74B-8204-614D619247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605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eb2.oasissalessoftware.com/CMQ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2BED7-2C29-124B-BCB9-183482CC48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OASIS CMQ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584106-5771-DA4E-A1C1-F32E2187C97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Configurator Message Queue</a:t>
            </a:r>
          </a:p>
        </p:txBody>
      </p:sp>
    </p:spTree>
    <p:extLst>
      <p:ext uri="{BB962C8B-B14F-4D97-AF65-F5344CB8AC3E}">
        <p14:creationId xmlns:p14="http://schemas.microsoft.com/office/powerpoint/2010/main" val="30655588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266A8-FF85-8F49-9210-58A61EB64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redirect URL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F5A466-4440-8D4F-BA93-BCD6A6DF09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redirect URL is sent to the browser after the item is configured</a:t>
            </a:r>
          </a:p>
          <a:p>
            <a:pPr marL="0" indent="0">
              <a:buNone/>
            </a:pPr>
            <a:r>
              <a:rPr lang="en-US" sz="1600" dirty="0"/>
              <a:t>http://localhost:8080/CMQ/</a:t>
            </a:r>
            <a:r>
              <a:rPr lang="en-US" sz="1600" dirty="0" err="1"/>
              <a:t>CMQ?SessionID</a:t>
            </a:r>
            <a:r>
              <a:rPr lang="en-US" sz="1600" dirty="0"/>
              <a:t>=RV_2019-04-25_10.17.57.931-10001&amp;Catalog=SCL-42-4-CLR-B&amp;Low=37.50&amp;LowCommission=5.00&amp;Overageable=47.50&amp;OverageableCommission=10.00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Essentially any data may be added to the URL in an order. However, the minimum information is</a:t>
            </a:r>
          </a:p>
          <a:p>
            <a:pPr lvl="1"/>
            <a:r>
              <a:rPr lang="en-US" dirty="0" err="1"/>
              <a:t>SessionID</a:t>
            </a:r>
            <a:r>
              <a:rPr lang="en-US" dirty="0"/>
              <a:t>=……….</a:t>
            </a:r>
          </a:p>
          <a:p>
            <a:pPr lvl="1"/>
            <a:r>
              <a:rPr lang="en-US" dirty="0"/>
              <a:t>Catalog=</a:t>
            </a:r>
          </a:p>
          <a:p>
            <a:r>
              <a:rPr lang="en-US" dirty="0"/>
              <a:t>Standardized items are: </a:t>
            </a:r>
            <a:r>
              <a:rPr lang="en-US" dirty="0" err="1"/>
              <a:t>SessionID</a:t>
            </a:r>
            <a:r>
              <a:rPr lang="en-US" dirty="0"/>
              <a:t>, Catalog, Description, Low, </a:t>
            </a:r>
            <a:r>
              <a:rPr lang="en-US" dirty="0" err="1"/>
              <a:t>LowCommission</a:t>
            </a:r>
            <a:r>
              <a:rPr lang="en-US" dirty="0"/>
              <a:t>, </a:t>
            </a:r>
            <a:r>
              <a:rPr lang="en-US" dirty="0" err="1"/>
              <a:t>Overageable</a:t>
            </a:r>
            <a:r>
              <a:rPr lang="en-US" dirty="0"/>
              <a:t> and </a:t>
            </a:r>
            <a:r>
              <a:rPr lang="en-US" dirty="0" err="1"/>
              <a:t>OverageableCommission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7412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D79BE-9065-5D4F-8328-F3B834F36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JSON direct to CMQ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BBDC0-77A8-EB47-A041-3CC80BB3F3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the configurator is to pass a more complex JSON object to OASIS, the CMQ service must be called directly</a:t>
            </a:r>
          </a:p>
          <a:p>
            <a:r>
              <a:rPr lang="en-US" dirty="0"/>
              <a:t>The JSON object may be of arbitrary complexity</a:t>
            </a:r>
          </a:p>
          <a:p>
            <a:r>
              <a:rPr lang="en-US" dirty="0"/>
              <a:t>The request must contain a session id and a configuration key:</a:t>
            </a:r>
          </a:p>
          <a:p>
            <a:pPr marL="0" indent="0">
              <a:buNone/>
            </a:pPr>
            <a:r>
              <a:rPr lang="en-US" sz="1800" dirty="0"/>
              <a:t>{"</a:t>
            </a:r>
            <a:r>
              <a:rPr lang="en-US" sz="1800" dirty="0" err="1"/>
              <a:t>SessionID</a:t>
            </a:r>
            <a:r>
              <a:rPr lang="en-US" sz="1800" dirty="0"/>
              <a:t>": ".....","configuration":{ ... JSON ... }}</a:t>
            </a:r>
            <a:endParaRPr lang="en-US" dirty="0"/>
          </a:p>
          <a:p>
            <a:r>
              <a:rPr lang="en-US" dirty="0"/>
              <a:t>The configuration key value is returned to OASIS and must be </a:t>
            </a:r>
            <a:r>
              <a:rPr lang="en-US" dirty="0" err="1"/>
              <a:t>parseable</a:t>
            </a:r>
            <a:r>
              <a:rPr lang="en-US" dirty="0"/>
              <a:t> JSON.</a:t>
            </a:r>
          </a:p>
        </p:txBody>
      </p:sp>
    </p:spTree>
    <p:extLst>
      <p:ext uri="{BB962C8B-B14F-4D97-AF65-F5344CB8AC3E}">
        <p14:creationId xmlns:p14="http://schemas.microsoft.com/office/powerpoint/2010/main" val="2552769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93A0D8-3807-6142-9AD1-3B49DD293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FC0779-B922-9C43-8695-D1FACC0A60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Full HTML5 support for manufacturer configurators</a:t>
            </a:r>
          </a:p>
          <a:p>
            <a:r>
              <a:rPr lang="en-US" dirty="0"/>
              <a:t>Supports current GUI based OASIS</a:t>
            </a:r>
          </a:p>
          <a:p>
            <a:r>
              <a:rPr lang="en-US" dirty="0"/>
              <a:t>Supports future web base OASIS projects and orders</a:t>
            </a:r>
          </a:p>
          <a:p>
            <a:r>
              <a:rPr lang="en-US" dirty="0"/>
              <a:t>Easier to code against and debug</a:t>
            </a:r>
          </a:p>
        </p:txBody>
      </p:sp>
    </p:spTree>
    <p:extLst>
      <p:ext uri="{BB962C8B-B14F-4D97-AF65-F5344CB8AC3E}">
        <p14:creationId xmlns:p14="http://schemas.microsoft.com/office/powerpoint/2010/main" val="3492059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952F3-5F2E-6642-AE1C-E8267DA08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Architecture – HTTP REDIRECT/GET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6EB091-6C38-A848-BADA-3E3EBE9FEE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11865" y="1639615"/>
            <a:ext cx="5700764" cy="485326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Request session from CMQ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Return session ID and URL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Launch browser with “adjusted” URL (with catalog number)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Interact with website to configure item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Configurator sends a redirect to CMQ with data in URL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Browser accesses CMQ and data is bound to session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(N) OASIS is polling until data is bound to session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CC9909A-7AF5-4E40-B746-C15AFCB0BDCB}"/>
              </a:ext>
            </a:extLst>
          </p:cNvPr>
          <p:cNvSpPr/>
          <p:nvPr/>
        </p:nvSpPr>
        <p:spPr>
          <a:xfrm>
            <a:off x="838200" y="4992414"/>
            <a:ext cx="759372" cy="7882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OASIS</a:t>
            </a:r>
            <a:br>
              <a:rPr lang="en-US" dirty="0"/>
            </a:br>
            <a:r>
              <a:rPr lang="en-US" dirty="0"/>
              <a:t>GUI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8DDE68F-5F82-1142-B2F4-6269B20AAD5E}"/>
              </a:ext>
            </a:extLst>
          </p:cNvPr>
          <p:cNvSpPr/>
          <p:nvPr/>
        </p:nvSpPr>
        <p:spPr>
          <a:xfrm>
            <a:off x="4156841" y="4990142"/>
            <a:ext cx="977462" cy="7882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Default</a:t>
            </a:r>
            <a:br>
              <a:rPr lang="en-US" dirty="0"/>
            </a:br>
            <a:r>
              <a:rPr lang="en-US" dirty="0"/>
              <a:t>Browser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85456A4-0D12-7A4F-8247-457726B18A21}"/>
              </a:ext>
            </a:extLst>
          </p:cNvPr>
          <p:cNvSpPr/>
          <p:nvPr/>
        </p:nvSpPr>
        <p:spPr>
          <a:xfrm>
            <a:off x="998483" y="1902372"/>
            <a:ext cx="935420" cy="7041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CMQ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87C87F-D99E-E54C-9024-ADACD5E95F7F}"/>
              </a:ext>
            </a:extLst>
          </p:cNvPr>
          <p:cNvSpPr/>
          <p:nvPr/>
        </p:nvSpPr>
        <p:spPr>
          <a:xfrm>
            <a:off x="3949654" y="1639615"/>
            <a:ext cx="1650124" cy="9669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Manufacturer</a:t>
            </a:r>
            <a:br>
              <a:rPr lang="en-US" dirty="0"/>
            </a:br>
            <a:r>
              <a:rPr lang="en-US" dirty="0"/>
              <a:t>Web</a:t>
            </a:r>
            <a:br>
              <a:rPr lang="en-US" dirty="0"/>
            </a:br>
            <a:r>
              <a:rPr lang="en-US" dirty="0"/>
              <a:t>Configurator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9A12F2F-BDBD-6E4A-A421-50858076B999}"/>
              </a:ext>
            </a:extLst>
          </p:cNvPr>
          <p:cNvCxnSpPr/>
          <p:nvPr/>
        </p:nvCxnSpPr>
        <p:spPr>
          <a:xfrm flipV="1">
            <a:off x="914400" y="2606566"/>
            <a:ext cx="178676" cy="238584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B08429D1-B7BF-0348-89F0-C0152C962995}"/>
              </a:ext>
            </a:extLst>
          </p:cNvPr>
          <p:cNvSpPr txBox="1"/>
          <p:nvPr/>
        </p:nvSpPr>
        <p:spPr>
          <a:xfrm rot="16438079">
            <a:off x="-220578" y="3816627"/>
            <a:ext cx="203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 – Request Session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385B766-81DD-3D48-9607-E7CF3E57F27C}"/>
              </a:ext>
            </a:extLst>
          </p:cNvPr>
          <p:cNvSpPr txBox="1"/>
          <p:nvPr/>
        </p:nvSpPr>
        <p:spPr>
          <a:xfrm rot="16438079">
            <a:off x="399618" y="3176760"/>
            <a:ext cx="15381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 – return URL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6633B12-BDFC-DF41-8531-1B560F3042B1}"/>
              </a:ext>
            </a:extLst>
          </p:cNvPr>
          <p:cNvCxnSpPr>
            <a:cxnSpLocks/>
          </p:cNvCxnSpPr>
          <p:nvPr/>
        </p:nvCxnSpPr>
        <p:spPr>
          <a:xfrm>
            <a:off x="1597572" y="5535829"/>
            <a:ext cx="255926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210AAEB6-E355-9044-96B1-3E77957EDCB3}"/>
              </a:ext>
            </a:extLst>
          </p:cNvPr>
          <p:cNvSpPr txBox="1"/>
          <p:nvPr/>
        </p:nvSpPr>
        <p:spPr>
          <a:xfrm>
            <a:off x="1868084" y="5166497"/>
            <a:ext cx="2018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 – Launch Browser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4CC164F-4ACE-CF4F-8AD6-4C151BE31260}"/>
              </a:ext>
            </a:extLst>
          </p:cNvPr>
          <p:cNvCxnSpPr/>
          <p:nvPr/>
        </p:nvCxnSpPr>
        <p:spPr>
          <a:xfrm flipV="1">
            <a:off x="4415670" y="2606567"/>
            <a:ext cx="178676" cy="238584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BF2CFD9B-FEF7-D947-B454-6F65D5C57640}"/>
              </a:ext>
            </a:extLst>
          </p:cNvPr>
          <p:cNvSpPr txBox="1"/>
          <p:nvPr/>
        </p:nvSpPr>
        <p:spPr>
          <a:xfrm rot="16438079">
            <a:off x="3336926" y="3705415"/>
            <a:ext cx="1920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 – Configure Item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1E01E9A4-869C-FD46-ADC7-D0BEE4D1328D}"/>
              </a:ext>
            </a:extLst>
          </p:cNvPr>
          <p:cNvCxnSpPr/>
          <p:nvPr/>
        </p:nvCxnSpPr>
        <p:spPr>
          <a:xfrm flipH="1">
            <a:off x="4942703" y="2606566"/>
            <a:ext cx="191600" cy="23835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138EC96A-0802-594B-A493-7D8748C607A5}"/>
              </a:ext>
            </a:extLst>
          </p:cNvPr>
          <p:cNvSpPr txBox="1"/>
          <p:nvPr/>
        </p:nvSpPr>
        <p:spPr>
          <a:xfrm rot="16438079">
            <a:off x="3965563" y="3696389"/>
            <a:ext cx="1775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 – Send redirect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F7B0D1A0-28A5-E54E-8566-862F74BD8490}"/>
              </a:ext>
            </a:extLst>
          </p:cNvPr>
          <p:cNvCxnSpPr/>
          <p:nvPr/>
        </p:nvCxnSpPr>
        <p:spPr>
          <a:xfrm flipH="1" flipV="1">
            <a:off x="1933903" y="2347784"/>
            <a:ext cx="2222938" cy="28187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B76FCEFD-D304-CF45-8FD1-C8BEB2564B9B}"/>
              </a:ext>
            </a:extLst>
          </p:cNvPr>
          <p:cNvSpPr txBox="1"/>
          <p:nvPr/>
        </p:nvSpPr>
        <p:spPr>
          <a:xfrm rot="3130187">
            <a:off x="1944186" y="3263961"/>
            <a:ext cx="22389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 – Redirect with data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0CC81F48-49C7-C640-AB37-BAA1BA5BA921}"/>
              </a:ext>
            </a:extLst>
          </p:cNvPr>
          <p:cNvCxnSpPr/>
          <p:nvPr/>
        </p:nvCxnSpPr>
        <p:spPr>
          <a:xfrm flipV="1">
            <a:off x="1551707" y="2578854"/>
            <a:ext cx="178676" cy="238584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DBDA4A56-E72B-3B49-A89F-D3B3F0EBB1C2}"/>
              </a:ext>
            </a:extLst>
          </p:cNvPr>
          <p:cNvSpPr txBox="1"/>
          <p:nvPr/>
        </p:nvSpPr>
        <p:spPr>
          <a:xfrm rot="16438079">
            <a:off x="619351" y="3719640"/>
            <a:ext cx="17937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 – 5 second poll</a:t>
            </a:r>
          </a:p>
        </p:txBody>
      </p:sp>
    </p:spTree>
    <p:extLst>
      <p:ext uri="{BB962C8B-B14F-4D97-AF65-F5344CB8AC3E}">
        <p14:creationId xmlns:p14="http://schemas.microsoft.com/office/powerpoint/2010/main" val="792528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952F3-5F2E-6642-AE1C-E8267DA08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Architecture – JSON/Complex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6EB091-6C38-A848-BADA-3E3EBE9FEE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11865" y="1639615"/>
            <a:ext cx="5700764" cy="485326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Request session from CMQ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Return session ID and URL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Launch browser with “adjusted” URL (with catalog number)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Interact with website to configure item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Configurator sends complex JSON object directly to CMQ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(N) OASIS is polling until data is bound to session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CC9909A-7AF5-4E40-B746-C15AFCB0BDCB}"/>
              </a:ext>
            </a:extLst>
          </p:cNvPr>
          <p:cNvSpPr/>
          <p:nvPr/>
        </p:nvSpPr>
        <p:spPr>
          <a:xfrm>
            <a:off x="838200" y="4992414"/>
            <a:ext cx="759372" cy="7882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OASIS</a:t>
            </a:r>
            <a:br>
              <a:rPr lang="en-US" dirty="0"/>
            </a:br>
            <a:r>
              <a:rPr lang="en-US" dirty="0"/>
              <a:t>GUI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8DDE68F-5F82-1142-B2F4-6269B20AAD5E}"/>
              </a:ext>
            </a:extLst>
          </p:cNvPr>
          <p:cNvSpPr/>
          <p:nvPr/>
        </p:nvSpPr>
        <p:spPr>
          <a:xfrm>
            <a:off x="4156841" y="4990142"/>
            <a:ext cx="977462" cy="7882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Default</a:t>
            </a:r>
            <a:br>
              <a:rPr lang="en-US" dirty="0"/>
            </a:br>
            <a:r>
              <a:rPr lang="en-US" dirty="0"/>
              <a:t>Browser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85456A4-0D12-7A4F-8247-457726B18A21}"/>
              </a:ext>
            </a:extLst>
          </p:cNvPr>
          <p:cNvSpPr/>
          <p:nvPr/>
        </p:nvSpPr>
        <p:spPr>
          <a:xfrm>
            <a:off x="998483" y="1902372"/>
            <a:ext cx="935420" cy="7041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CMQ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87C87F-D99E-E54C-9024-ADACD5E95F7F}"/>
              </a:ext>
            </a:extLst>
          </p:cNvPr>
          <p:cNvSpPr/>
          <p:nvPr/>
        </p:nvSpPr>
        <p:spPr>
          <a:xfrm>
            <a:off x="3949654" y="1639615"/>
            <a:ext cx="1650124" cy="9669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Manufacturer</a:t>
            </a:r>
            <a:br>
              <a:rPr lang="en-US" dirty="0"/>
            </a:br>
            <a:r>
              <a:rPr lang="en-US" dirty="0"/>
              <a:t>Web</a:t>
            </a:r>
            <a:br>
              <a:rPr lang="en-US" dirty="0"/>
            </a:br>
            <a:r>
              <a:rPr lang="en-US" dirty="0"/>
              <a:t>Configurator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9A12F2F-BDBD-6E4A-A421-50858076B999}"/>
              </a:ext>
            </a:extLst>
          </p:cNvPr>
          <p:cNvCxnSpPr/>
          <p:nvPr/>
        </p:nvCxnSpPr>
        <p:spPr>
          <a:xfrm flipV="1">
            <a:off x="914400" y="2606566"/>
            <a:ext cx="178676" cy="238584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B08429D1-B7BF-0348-89F0-C0152C962995}"/>
              </a:ext>
            </a:extLst>
          </p:cNvPr>
          <p:cNvSpPr txBox="1"/>
          <p:nvPr/>
        </p:nvSpPr>
        <p:spPr>
          <a:xfrm rot="16438079">
            <a:off x="-220578" y="3816627"/>
            <a:ext cx="203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 – Request Session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385B766-81DD-3D48-9607-E7CF3E57F27C}"/>
              </a:ext>
            </a:extLst>
          </p:cNvPr>
          <p:cNvSpPr txBox="1"/>
          <p:nvPr/>
        </p:nvSpPr>
        <p:spPr>
          <a:xfrm rot="16438079">
            <a:off x="399618" y="3176760"/>
            <a:ext cx="15381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 – return URL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6633B12-BDFC-DF41-8531-1B560F3042B1}"/>
              </a:ext>
            </a:extLst>
          </p:cNvPr>
          <p:cNvCxnSpPr>
            <a:cxnSpLocks/>
          </p:cNvCxnSpPr>
          <p:nvPr/>
        </p:nvCxnSpPr>
        <p:spPr>
          <a:xfrm>
            <a:off x="1597572" y="5535829"/>
            <a:ext cx="255926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210AAEB6-E355-9044-96B1-3E77957EDCB3}"/>
              </a:ext>
            </a:extLst>
          </p:cNvPr>
          <p:cNvSpPr txBox="1"/>
          <p:nvPr/>
        </p:nvSpPr>
        <p:spPr>
          <a:xfrm>
            <a:off x="1868084" y="5166497"/>
            <a:ext cx="2018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 – Launch Browser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4CC164F-4ACE-CF4F-8AD6-4C151BE31260}"/>
              </a:ext>
            </a:extLst>
          </p:cNvPr>
          <p:cNvCxnSpPr/>
          <p:nvPr/>
        </p:nvCxnSpPr>
        <p:spPr>
          <a:xfrm flipV="1">
            <a:off x="4415670" y="2606567"/>
            <a:ext cx="178676" cy="238584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BF2CFD9B-FEF7-D947-B454-6F65D5C57640}"/>
              </a:ext>
            </a:extLst>
          </p:cNvPr>
          <p:cNvSpPr txBox="1"/>
          <p:nvPr/>
        </p:nvSpPr>
        <p:spPr>
          <a:xfrm rot="16438079">
            <a:off x="3336926" y="3705415"/>
            <a:ext cx="1920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 – Configure Item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F7B0D1A0-28A5-E54E-8566-862F74BD8490}"/>
              </a:ext>
            </a:extLst>
          </p:cNvPr>
          <p:cNvCxnSpPr>
            <a:cxnSpLocks/>
            <a:stCxn id="7" idx="1"/>
          </p:cNvCxnSpPr>
          <p:nvPr/>
        </p:nvCxnSpPr>
        <p:spPr>
          <a:xfrm flipH="1" flipV="1">
            <a:off x="1929012" y="2119981"/>
            <a:ext cx="2020642" cy="31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B76FCEFD-D304-CF45-8FD1-C8BEB2564B9B}"/>
              </a:ext>
            </a:extLst>
          </p:cNvPr>
          <p:cNvSpPr txBox="1"/>
          <p:nvPr/>
        </p:nvSpPr>
        <p:spPr>
          <a:xfrm>
            <a:off x="2245990" y="1766712"/>
            <a:ext cx="1521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 – Send JSON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0CC81F48-49C7-C640-AB37-BAA1BA5BA921}"/>
              </a:ext>
            </a:extLst>
          </p:cNvPr>
          <p:cNvCxnSpPr/>
          <p:nvPr/>
        </p:nvCxnSpPr>
        <p:spPr>
          <a:xfrm flipV="1">
            <a:off x="1551707" y="2578854"/>
            <a:ext cx="178676" cy="238584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DBDA4A56-E72B-3B49-A89F-D3B3F0EBB1C2}"/>
              </a:ext>
            </a:extLst>
          </p:cNvPr>
          <p:cNvSpPr txBox="1"/>
          <p:nvPr/>
        </p:nvSpPr>
        <p:spPr>
          <a:xfrm rot="16438079">
            <a:off x="619351" y="3719640"/>
            <a:ext cx="17937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 – 5 second poll</a:t>
            </a:r>
          </a:p>
        </p:txBody>
      </p:sp>
    </p:spTree>
    <p:extLst>
      <p:ext uri="{BB962C8B-B14F-4D97-AF65-F5344CB8AC3E}">
        <p14:creationId xmlns:p14="http://schemas.microsoft.com/office/powerpoint/2010/main" val="3881870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F71BB-5C70-5447-9D69-FFE69EA05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 experience – no change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B25272-59C6-F44B-9DB3-463EE50AB8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Setup the specialization as required</a:t>
            </a:r>
          </a:p>
          <a:p>
            <a:r>
              <a:rPr lang="en-US" dirty="0"/>
              <a:t>Key in the manufacturer</a:t>
            </a:r>
          </a:p>
          <a:p>
            <a:r>
              <a:rPr lang="en-US" dirty="0"/>
              <a:t>Click on Tools -&gt; Configurator</a:t>
            </a:r>
          </a:p>
          <a:p>
            <a:r>
              <a:rPr lang="en-US" dirty="0"/>
              <a:t>Or &lt;SHIFT&gt; &lt;F6&gt;</a:t>
            </a:r>
          </a:p>
          <a:p>
            <a:r>
              <a:rPr lang="en-US" dirty="0"/>
              <a:t>Work the configuration in the browser window</a:t>
            </a:r>
          </a:p>
          <a:p>
            <a:r>
              <a:rPr lang="en-US" dirty="0"/>
              <a:t>When “Accept” or “Return to OASIS” is pressed, the browser window closes</a:t>
            </a:r>
          </a:p>
          <a:p>
            <a:r>
              <a:rPr lang="en-US" dirty="0"/>
              <a:t>The configuration comes into the project / order</a:t>
            </a:r>
          </a:p>
        </p:txBody>
      </p:sp>
    </p:spTree>
    <p:extLst>
      <p:ext uri="{BB962C8B-B14F-4D97-AF65-F5344CB8AC3E}">
        <p14:creationId xmlns:p14="http://schemas.microsoft.com/office/powerpoint/2010/main" val="42409431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3B11F-FBF8-044B-B924-4C06117FE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oasis.xml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C27EA3-AC09-7247-85F6-4186E2E950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825625"/>
            <a:ext cx="5257800" cy="4351338"/>
          </a:xfrm>
        </p:spPr>
        <p:txBody>
          <a:bodyPr/>
          <a:lstStyle/>
          <a:p>
            <a:r>
              <a:rPr lang="en-US" dirty="0"/>
              <a:t>The &lt;configurator&gt; tag must have browser=“EXTERNAL”</a:t>
            </a:r>
          </a:p>
          <a:p>
            <a:r>
              <a:rPr lang="en-US" dirty="0"/>
              <a:t>The brand must match what has been setup for CMQ</a:t>
            </a:r>
          </a:p>
          <a:p>
            <a:r>
              <a:rPr lang="en-US" dirty="0"/>
              <a:t>The locator will be used to find CMQ (can not be turned off)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60A0041-2B1F-DE45-922A-C48A0E684D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825625"/>
            <a:ext cx="3517900" cy="133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0591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B80A4-6611-0B41-8DA3-CE99BDD83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CMQ setup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7B63F7-BF31-1044-B87C-0F7AA1B5A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11425"/>
            <a:ext cx="10515600" cy="3665538"/>
          </a:xfrm>
        </p:spPr>
        <p:txBody>
          <a:bodyPr/>
          <a:lstStyle/>
          <a:p>
            <a:r>
              <a:rPr lang="en-US" dirty="0"/>
              <a:t>One CMQ currently at </a:t>
            </a:r>
            <a:r>
              <a:rPr lang="en-US" dirty="0">
                <a:hlinkClick r:id="rId2"/>
              </a:rPr>
              <a:t>https://web2.OasisSalesSoftware.com/CMQ</a:t>
            </a:r>
            <a:endParaRPr lang="en-US" dirty="0"/>
          </a:p>
          <a:p>
            <a:r>
              <a:rPr lang="en-US" dirty="0"/>
              <a:t>Files stored at lib/CMQ/</a:t>
            </a:r>
            <a:r>
              <a:rPr lang="en-US" dirty="0" err="1"/>
              <a:t>conf</a:t>
            </a:r>
            <a:r>
              <a:rPr lang="en-US" dirty="0"/>
              <a:t> and ending with _</a:t>
            </a:r>
            <a:r>
              <a:rPr lang="en-US" dirty="0" err="1"/>
              <a:t>cmq.xml</a:t>
            </a:r>
            <a:endParaRPr lang="en-US" dirty="0"/>
          </a:p>
          <a:p>
            <a:r>
              <a:rPr lang="en-US" dirty="0"/>
              <a:t>The Name is how entries are matched</a:t>
            </a:r>
          </a:p>
          <a:p>
            <a:r>
              <a:rPr lang="en-US" dirty="0"/>
              <a:t>If access global=“any”, no security enforcement</a:t>
            </a:r>
          </a:p>
          <a:p>
            <a:r>
              <a:rPr lang="en-US" dirty="0"/>
              <a:t>Otherwise, the database </a:t>
            </a:r>
            <a:r>
              <a:rPr lang="en-US" dirty="0" err="1"/>
              <a:t>dbid</a:t>
            </a:r>
            <a:r>
              <a:rPr lang="en-US" dirty="0"/>
              <a:t> must be listed for access and the DBID must be part of the session ID request</a:t>
            </a:r>
          </a:p>
          <a:p>
            <a:r>
              <a:rPr lang="en-US" dirty="0"/>
              <a:t>Data and logs stored at lib/CMQ/data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39583B0-EB7D-D743-968E-6C0D015295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3800" y="365125"/>
            <a:ext cx="7188200" cy="214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027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020B5-5110-8049-BD41-A668FC46B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External developer responsibilities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E53F7-633A-1F49-9BFA-B0719DA2A7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Must accept a URL with the session ID, a redirect URL and optional catalog number</a:t>
            </a:r>
          </a:p>
          <a:p>
            <a:r>
              <a:rPr lang="en-US" dirty="0"/>
              <a:t>Other data may be embedded on the initial URL – but will likely require custom code</a:t>
            </a:r>
          </a:p>
          <a:p>
            <a:r>
              <a:rPr lang="en-US" dirty="0"/>
              <a:t>Once the configuration is complete, the web application must send a browser redirect to the redirect URL with all the data URL encoded. </a:t>
            </a:r>
            <a:r>
              <a:rPr lang="en-US" dirty="0" err="1"/>
              <a:t>SessionID</a:t>
            </a:r>
            <a:r>
              <a:rPr lang="en-US" dirty="0"/>
              <a:t>=value is required as well</a:t>
            </a:r>
          </a:p>
          <a:p>
            <a:r>
              <a:rPr lang="en-US" dirty="0"/>
              <a:t>Optionally, the web application may make a JSON call to deliver a more complex JSON object to CMQ for queuing to OASIS. Custom code will be required for complex JSON objects (in OASIS only).</a:t>
            </a:r>
          </a:p>
        </p:txBody>
      </p:sp>
    </p:spTree>
    <p:extLst>
      <p:ext uri="{BB962C8B-B14F-4D97-AF65-F5344CB8AC3E}">
        <p14:creationId xmlns:p14="http://schemas.microsoft.com/office/powerpoint/2010/main" val="39691902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F77D9-9A97-854F-BCC4-E910642A0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initial URL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65693D-D556-134C-8C2A-596EA662BD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initial URL is sent to the local OS to open the default browser: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http://localhost:8080/OASIS/</a:t>
            </a:r>
            <a:r>
              <a:rPr lang="en-US" sz="1800" dirty="0" err="1"/>
              <a:t>UI?PageID</a:t>
            </a:r>
            <a:r>
              <a:rPr lang="en-US" sz="1800" dirty="0"/>
              <a:t>=</a:t>
            </a:r>
            <a:r>
              <a:rPr lang="en-US" sz="1800" dirty="0" err="1"/>
              <a:t>PLUConfigurator:manufacturer:RV:part:ABC&amp;redirect</a:t>
            </a:r>
            <a:r>
              <a:rPr lang="en-US" sz="1800" dirty="0"/>
              <a:t>=http://localhost:8080/CMQ/</a:t>
            </a:r>
            <a:r>
              <a:rPr lang="en-US" sz="1800" dirty="0" err="1"/>
              <a:t>CMQ?SessionID</a:t>
            </a:r>
            <a:r>
              <a:rPr lang="en-US" sz="1800" dirty="0"/>
              <a:t>=KENALL_2019-04-25_08.31.34.452-10002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Only two elements must be stored by the remote system</a:t>
            </a:r>
          </a:p>
          <a:p>
            <a:pPr lvl="1"/>
            <a:r>
              <a:rPr lang="en-US" dirty="0" err="1"/>
              <a:t>SessionID</a:t>
            </a:r>
            <a:r>
              <a:rPr lang="en-US" dirty="0"/>
              <a:t> – this is how we communicate back to the requestor using JSON only</a:t>
            </a:r>
          </a:p>
          <a:p>
            <a:pPr lvl="1"/>
            <a:r>
              <a:rPr lang="en-US" dirty="0"/>
              <a:t>redirect= - this is the base URL we redirect to if not calling CMQ directly using JSON</a:t>
            </a:r>
          </a:p>
        </p:txBody>
      </p:sp>
    </p:spTree>
    <p:extLst>
      <p:ext uri="{BB962C8B-B14F-4D97-AF65-F5344CB8AC3E}">
        <p14:creationId xmlns:p14="http://schemas.microsoft.com/office/powerpoint/2010/main" val="7807792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749</Words>
  <Application>Microsoft Macintosh PowerPoint</Application>
  <PresentationFormat>Widescreen</PresentationFormat>
  <Paragraphs>89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OASIS CMQ</vt:lpstr>
      <vt:lpstr>Goals</vt:lpstr>
      <vt:lpstr>Architecture – HTTP REDIRECT/GET</vt:lpstr>
      <vt:lpstr>Architecture – JSON/Complex data</vt:lpstr>
      <vt:lpstr>User experience – no change</vt:lpstr>
      <vt:lpstr>oasis.xml</vt:lpstr>
      <vt:lpstr>CMQ setup</vt:lpstr>
      <vt:lpstr>External developer responsibilities</vt:lpstr>
      <vt:lpstr>Example initial URL</vt:lpstr>
      <vt:lpstr>Example redirect URL</vt:lpstr>
      <vt:lpstr>JSON direct to CMQ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OASIS CMQ</dc:title>
  <dc:creator>Microsoft Office User</dc:creator>
  <cp:lastModifiedBy>Microsoft Office User</cp:lastModifiedBy>
  <cp:revision>9</cp:revision>
  <dcterms:created xsi:type="dcterms:W3CDTF">2019-04-25T16:08:12Z</dcterms:created>
  <dcterms:modified xsi:type="dcterms:W3CDTF">2019-04-25T17:26:05Z</dcterms:modified>
</cp:coreProperties>
</file>